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56" r:id="rId5"/>
    <p:sldId id="257" r:id="rId6"/>
    <p:sldId id="259" r:id="rId7"/>
    <p:sldId id="267" r:id="rId8"/>
    <p:sldId id="266" r:id="rId9"/>
    <p:sldId id="270" r:id="rId10"/>
    <p:sldId id="274" r:id="rId11"/>
    <p:sldId id="271" r:id="rId12"/>
    <p:sldId id="272" r:id="rId13"/>
    <p:sldId id="275" r:id="rId14"/>
    <p:sldId id="268" r:id="rId15"/>
    <p:sldId id="273" r:id="rId16"/>
    <p:sldId id="280" r:id="rId17"/>
    <p:sldId id="276" r:id="rId18"/>
    <p:sldId id="278" r:id="rId19"/>
    <p:sldId id="279" r:id="rId20"/>
    <p:sldId id="269" r:id="rId21"/>
    <p:sldId id="28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64" autoAdjust="0"/>
    <p:restoredTop sz="95356" autoAdjust="0"/>
  </p:normalViewPr>
  <p:slideViewPr>
    <p:cSldViewPr snapToGrid="0" showGuides="1">
      <p:cViewPr>
        <p:scale>
          <a:sx n="80" d="100"/>
          <a:sy n="80" d="100"/>
        </p:scale>
        <p:origin x="-78" y="77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92" d="100"/>
          <a:sy n="92" d="100"/>
        </p:scale>
        <p:origin x="3732" y="102"/>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es-ES" sz="1200"/>
            </a:lvl1pPr>
          </a:lstStyle>
          <a:p>
            <a:endParaRPr lang="es-ES"/>
          </a:p>
        </p:txBody>
      </p:sp>
      <p:sp>
        <p:nvSpPr>
          <p:cNvPr id="3" name="Marcador de posición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es-ES" sz="1200"/>
            </a:lvl1pPr>
          </a:lstStyle>
          <a:p>
            <a:fld id="{23CEAAF3-9831-450B-8D59-2C09DB96C8FC}" type="datetimeFigureOut">
              <a:rPr lang="es-ES"/>
              <a:pPr/>
              <a:t>26/08/2014</a:t>
            </a:fld>
            <a:endParaRPr lang="es-ES"/>
          </a:p>
        </p:txBody>
      </p:sp>
      <p:sp>
        <p:nvSpPr>
          <p:cNvPr id="4" name="Marcador de posición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es-ES" sz="1200"/>
            </a:lvl1pPr>
          </a:lstStyle>
          <a:p>
            <a:endParaRPr lang="es-ES"/>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es-ES" sz="1200"/>
            </a:lvl1pPr>
          </a:lstStyle>
          <a:p>
            <a:fld id="{06834459-7356-44BF-850D-8B30C4FB3B6B}" type="slidenum">
              <a:rPr lang="es-ES"/>
              <a:pPr/>
              <a:t>‹Nº›</a:t>
            </a:fld>
            <a:endParaRPr lang="es-ES"/>
          </a:p>
        </p:txBody>
      </p:sp>
    </p:spTree>
    <p:extLst>
      <p:ext uri="{BB962C8B-B14F-4D97-AF65-F5344CB8AC3E}">
        <p14:creationId xmlns=""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es-ES" sz="1200"/>
            </a:lvl1pPr>
          </a:lstStyle>
          <a:p>
            <a:endParaRPr lang="es-ES"/>
          </a:p>
        </p:txBody>
      </p:sp>
      <p:sp>
        <p:nvSpPr>
          <p:cNvPr id="3" name="Marcador de posición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es-ES" sz="1200"/>
            </a:lvl1pPr>
          </a:lstStyle>
          <a:p>
            <a:fld id="{2D50CD79-FC16-4410-AB61-17F26E6D3BC8}" type="datetimeFigureOut">
              <a:rPr/>
              <a:pPr/>
              <a:t>17/09/2013</a:t>
            </a:fld>
            <a:endParaRPr lang="es-ES"/>
          </a:p>
        </p:txBody>
      </p:sp>
      <p:sp>
        <p:nvSpPr>
          <p:cNvPr id="4" name="Marcador de posición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es-ES" sz="1200"/>
            </a:lvl1pPr>
          </a:lstStyle>
          <a:p>
            <a:endParaRPr lang="es-ES"/>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es-ES" sz="1200"/>
            </a:lvl1pPr>
          </a:lstStyle>
          <a:p>
            <a:fld id="{0A3C37BE-C303-496D-B5CD-85F2937540FC}" type="slidenum">
              <a:rPr/>
              <a:pPr/>
              <a:t>‹Nº›</a:t>
            </a:fld>
            <a:endParaRPr lang="es-ES"/>
          </a:p>
        </p:txBody>
      </p:sp>
    </p:spTree>
    <p:extLst>
      <p:ext uri="{BB962C8B-B14F-4D97-AF65-F5344CB8AC3E}">
        <p14:creationId xmlns=""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a:lstStyle/>
          <a:p>
            <a:r>
              <a:rPr lang="es-ES" sz="1200" b="1" dirty="0">
                <a:cs typeface="Arial" pitchFamily="34" charset="0"/>
              </a:rPr>
              <a:t>NOTA: </a:t>
            </a:r>
            <a:r>
              <a:rPr lang="es-ES" sz="1200" dirty="0" smtClean="0">
                <a:cs typeface="Arial" pitchFamily="34" charset="0"/>
              </a:rPr>
              <a:t>¿Quiere una imagen diferente </a:t>
            </a:r>
            <a:r>
              <a:rPr lang="es-ES" sz="1200" dirty="0">
                <a:cs typeface="Arial" pitchFamily="34" charset="0"/>
              </a:rPr>
              <a:t>en esta </a:t>
            </a:r>
            <a:r>
              <a:rPr lang="es-ES" sz="1200" dirty="0" smtClean="0">
                <a:cs typeface="Arial" pitchFamily="34" charset="0"/>
              </a:rPr>
              <a:t>diapositiva? Seleccione </a:t>
            </a:r>
            <a:r>
              <a:rPr lang="es-ES" sz="1200" dirty="0">
                <a:cs typeface="Arial" pitchFamily="34" charset="0"/>
              </a:rPr>
              <a:t>la imagen y elimínela. </a:t>
            </a:r>
            <a:r>
              <a:rPr lang="es-ES" sz="1200" dirty="0" smtClean="0">
                <a:cs typeface="Arial" pitchFamily="34" charset="0"/>
              </a:rPr>
              <a:t>Ahora  </a:t>
            </a:r>
            <a:r>
              <a:rPr lang="es-ES" sz="1200" dirty="0">
                <a:cs typeface="Arial" pitchFamily="34" charset="0"/>
              </a:rPr>
              <a:t>haga clic en el icono Imágenes en el marcador de posición para insertar su propia imagen.</a:t>
            </a:r>
          </a:p>
        </p:txBody>
      </p:sp>
      <p:sp>
        <p:nvSpPr>
          <p:cNvPr id="4" name="Marcador de posición de número de diapositiva 3"/>
          <p:cNvSpPr>
            <a:spLocks noGrp="1"/>
          </p:cNvSpPr>
          <p:nvPr>
            <p:ph type="sldNum" sz="quarter" idx="10"/>
          </p:nvPr>
        </p:nvSpPr>
        <p:spPr/>
        <p:txBody>
          <a:bodyPr/>
          <a:lstStyle/>
          <a:p>
            <a:fld id="{0A3C37BE-C303-496D-B5CD-85F2937540FC}" type="slidenum">
              <a:rPr lang="es-ES" smtClean="0"/>
              <a:pPr/>
              <a:t>1</a:t>
            </a:fld>
            <a:endParaRPr lang="es-ES"/>
          </a:p>
        </p:txBody>
      </p:sp>
    </p:spTree>
    <p:extLst>
      <p:ext uri="{BB962C8B-B14F-4D97-AF65-F5344CB8AC3E}">
        <p14:creationId xmlns="" xmlns:p14="http://schemas.microsoft.com/office/powerpoint/2010/main" val="2205551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a:lstStyle/>
          <a:p>
            <a:endParaRPr lang="es-ES" dirty="0"/>
          </a:p>
        </p:txBody>
      </p:sp>
      <p:sp>
        <p:nvSpPr>
          <p:cNvPr id="4" name="Marcador de posición de número de diapositiva 3"/>
          <p:cNvSpPr>
            <a:spLocks noGrp="1"/>
          </p:cNvSpPr>
          <p:nvPr>
            <p:ph type="sldNum" sz="quarter" idx="10"/>
          </p:nvPr>
        </p:nvSpPr>
        <p:spPr/>
        <p:txBody>
          <a:bodyPr/>
          <a:lstStyle/>
          <a:p>
            <a:fld id="{0A3C37BE-C303-496D-B5CD-85F2937540FC}" type="slidenum">
              <a:rPr lang="es-ES"/>
              <a:pPr/>
              <a:t>2</a:t>
            </a:fld>
            <a:endParaRPr lang="es-ES"/>
          </a:p>
        </p:txBody>
      </p:sp>
    </p:spTree>
    <p:extLst>
      <p:ext uri="{BB962C8B-B14F-4D97-AF65-F5344CB8AC3E}">
        <p14:creationId xmlns="" xmlns:p14="http://schemas.microsoft.com/office/powerpoint/2010/main" val="3796805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a:lstStyle/>
          <a:p>
            <a:endParaRPr lang="es-ES"/>
          </a:p>
        </p:txBody>
      </p:sp>
      <p:sp>
        <p:nvSpPr>
          <p:cNvPr id="4" name="Marcador de posición de número de diapositiva 3"/>
          <p:cNvSpPr>
            <a:spLocks noGrp="1"/>
          </p:cNvSpPr>
          <p:nvPr>
            <p:ph type="sldNum" sz="quarter" idx="10"/>
          </p:nvPr>
        </p:nvSpPr>
        <p:spPr/>
        <p:txBody>
          <a:bodyPr/>
          <a:lstStyle/>
          <a:p>
            <a:fld id="{0A3C37BE-C303-496D-B5CD-85F2937540FC}" type="slidenum">
              <a:rPr lang="es-ES"/>
              <a:pPr/>
              <a:t>3</a:t>
            </a:fld>
            <a:endParaRPr lang="es-ES"/>
          </a:p>
        </p:txBody>
      </p:sp>
    </p:spTree>
    <p:extLst>
      <p:ext uri="{BB962C8B-B14F-4D97-AF65-F5344CB8AC3E}">
        <p14:creationId xmlns="" xmlns:p14="http://schemas.microsoft.com/office/powerpoint/2010/main" val="1160024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a:lstStyle/>
          <a:p>
            <a:endParaRPr lang="es-ES"/>
          </a:p>
        </p:txBody>
      </p:sp>
      <p:sp>
        <p:nvSpPr>
          <p:cNvPr id="4" name="Marcador de posición de número de diapositiva 3"/>
          <p:cNvSpPr>
            <a:spLocks noGrp="1"/>
          </p:cNvSpPr>
          <p:nvPr>
            <p:ph type="sldNum" sz="quarter" idx="10"/>
          </p:nvPr>
        </p:nvSpPr>
        <p:spPr/>
        <p:txBody>
          <a:bodyPr/>
          <a:lstStyle/>
          <a:p>
            <a:fld id="{0A3C37BE-C303-496D-B5CD-85F2937540FC}" type="slidenum">
              <a:rPr lang="es-ES"/>
              <a:pPr/>
              <a:t>5</a:t>
            </a:fld>
            <a:endParaRPr lang="es-ES"/>
          </a:p>
        </p:txBody>
      </p:sp>
    </p:spTree>
    <p:extLst>
      <p:ext uri="{BB962C8B-B14F-4D97-AF65-F5344CB8AC3E}">
        <p14:creationId xmlns="" xmlns:p14="http://schemas.microsoft.com/office/powerpoint/2010/main" val="9314670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ángulo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p:cNvSpPr>
            <a:spLocks noGrp="1"/>
          </p:cNvSpPr>
          <p:nvPr>
            <p:ph type="ctrTitle"/>
          </p:nvPr>
        </p:nvSpPr>
        <p:spPr>
          <a:xfrm>
            <a:off x="1104900" y="2292094"/>
            <a:ext cx="10096500" cy="2219691"/>
          </a:xfrm>
        </p:spPr>
        <p:txBody>
          <a:bodyPr anchor="ctr">
            <a:normAutofit/>
          </a:bodyPr>
          <a:lstStyle>
            <a:lvl1pPr algn="l" latinLnBrk="0">
              <a:defRPr lang="es-ES" sz="4400" cap="all" baseline="0"/>
            </a:lvl1pPr>
          </a:lstStyle>
          <a:p>
            <a:r>
              <a:rPr lang="es-ES"/>
              <a:t>Haga clic para modificar el estilo de título del patrón</a:t>
            </a:r>
          </a:p>
        </p:txBody>
      </p:sp>
      <p:sp>
        <p:nvSpPr>
          <p:cNvPr id="3" name="Subtítulo 2"/>
          <p:cNvSpPr>
            <a:spLocks noGrp="1"/>
          </p:cNvSpPr>
          <p:nvPr>
            <p:ph type="subTitle" idx="1"/>
          </p:nvPr>
        </p:nvSpPr>
        <p:spPr>
          <a:xfrm>
            <a:off x="1104898" y="4511784"/>
            <a:ext cx="10096501" cy="955565"/>
          </a:xfrm>
        </p:spPr>
        <p:txBody>
          <a:bodyPr>
            <a:normAutofit/>
          </a:bodyPr>
          <a:lstStyle>
            <a:lvl1pPr marL="0" indent="0" algn="l" latinLnBrk="0">
              <a:spcBef>
                <a:spcPts val="0"/>
              </a:spcBef>
              <a:buNone/>
              <a:defRPr lang="es-ES" sz="1800"/>
            </a:lvl1pPr>
            <a:lvl2pPr marL="457200" indent="0" algn="ctr" latinLnBrk="0">
              <a:buNone/>
              <a:defRPr lang="es-ES" sz="2000"/>
            </a:lvl2pPr>
            <a:lvl3pPr marL="914400" indent="0" algn="ctr" latinLnBrk="0">
              <a:buNone/>
              <a:defRPr lang="es-ES" sz="1800"/>
            </a:lvl3pPr>
            <a:lvl4pPr marL="1371600" indent="0" algn="ctr" latinLnBrk="0">
              <a:buNone/>
              <a:defRPr lang="es-ES" sz="1600"/>
            </a:lvl4pPr>
            <a:lvl5pPr marL="1828800" indent="0" algn="ctr" latinLnBrk="0">
              <a:buNone/>
              <a:defRPr lang="es-ES" sz="1600"/>
            </a:lvl5pPr>
            <a:lvl6pPr marL="2286000" indent="0" algn="ctr" latinLnBrk="0">
              <a:buNone/>
              <a:defRPr lang="es-ES" sz="1600"/>
            </a:lvl6pPr>
            <a:lvl7pPr marL="2743200" indent="0" algn="ctr" latinLnBrk="0">
              <a:buNone/>
              <a:defRPr lang="es-ES" sz="1600"/>
            </a:lvl7pPr>
            <a:lvl8pPr marL="3200400" indent="0" algn="ctr" latinLnBrk="0">
              <a:buNone/>
              <a:defRPr lang="es-ES" sz="1600"/>
            </a:lvl8pPr>
            <a:lvl9pPr marL="3657600" indent="0" algn="ctr" latinLnBrk="0">
              <a:buNone/>
              <a:defRPr lang="es-ES" sz="1600"/>
            </a:lvl9pPr>
          </a:lstStyle>
          <a:p>
            <a:r>
              <a:rPr lang="es-ES"/>
              <a:t>Haga clic para modificar el estilo de subtítulo del patrón</a:t>
            </a:r>
          </a:p>
        </p:txBody>
      </p:sp>
      <p:sp>
        <p:nvSpPr>
          <p:cNvPr id="4" name="Marcador de posición de fecha 3"/>
          <p:cNvSpPr>
            <a:spLocks noGrp="1"/>
          </p:cNvSpPr>
          <p:nvPr>
            <p:ph type="dt" sz="half" idx="10"/>
          </p:nvPr>
        </p:nvSpPr>
        <p:spPr/>
        <p:txBody>
          <a:bodyPr/>
          <a:lstStyle/>
          <a:p>
            <a:fld id="{402B9795-92DC-40DC-A1CA-9A4B349D7824}" type="datetimeFigureOut">
              <a:rPr/>
              <a:pPr/>
              <a:t>17/09/2013</a:t>
            </a:fld>
            <a:endParaRPr lang="es-ES"/>
          </a:p>
        </p:txBody>
      </p:sp>
      <p:sp>
        <p:nvSpPr>
          <p:cNvPr id="5" name="Marcador de posición de pie de página 4"/>
          <p:cNvSpPr>
            <a:spLocks noGrp="1"/>
          </p:cNvSpPr>
          <p:nvPr>
            <p:ph type="ftr" sz="quarter" idx="11"/>
          </p:nvPr>
        </p:nvSpPr>
        <p:spPr/>
        <p:txBody>
          <a:bodyPr/>
          <a:lstStyle/>
          <a:p>
            <a:endParaRPr lang="es-ES"/>
          </a:p>
        </p:txBody>
      </p:sp>
      <p:sp>
        <p:nvSpPr>
          <p:cNvPr id="6" name="Marcador de posición de número de diapositiva 5"/>
          <p:cNvSpPr>
            <a:spLocks noGrp="1"/>
          </p:cNvSpPr>
          <p:nvPr>
            <p:ph type="sldNum" sz="quarter" idx="12"/>
          </p:nvPr>
        </p:nvSpPr>
        <p:spPr/>
        <p:txBody>
          <a:bodyPr/>
          <a:lstStyle/>
          <a:p>
            <a:fld id="{0FF54DE5-C571-48E8-A5BC-B369434E2F44}" type="slidenum">
              <a:rPr/>
              <a:pPr/>
              <a:t>‹Nº›</a:t>
            </a:fld>
            <a:endParaRPr lang="es-ES"/>
          </a:p>
        </p:txBody>
      </p:sp>
      <p:pic>
        <p:nvPicPr>
          <p:cNvPr id="11" name="Imagen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 xmlns:a14="http://schemas.microsoft.com/office/drawing/2010/main">
                  <a14:imgLayer r:embed="rId3">
                    <a14:imgEffect>
                      <a14:saturation sat="30000"/>
                    </a14:imgEffect>
                  </a14:imgLayer>
                </a14:imgProps>
              </a:ext>
              <a:ext uri="{28A0092B-C50C-407E-A947-70E740481C1C}">
                <a14:useLocalDpi xmlns=""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 xmlns:p14="http://schemas.microsoft.com/office/powerpoint/2010/main" val="1659756515"/>
      </p:ext>
    </p:extLst>
  </p:cSld>
  <p:clrMapOvr>
    <a:masterClrMapping/>
  </p:clrMapOvr>
  <p:transition spd="med">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b"/>
          <a:lstStyle>
            <a:lvl1pPr latinLnBrk="0">
              <a:defRPr lang="es-ES" sz="3200"/>
            </a:lvl1pPr>
          </a:lstStyle>
          <a:p>
            <a:r>
              <a:rPr lang="es-ES"/>
              <a:t>Haga clic para modificar el estilo de título del patrón</a:t>
            </a:r>
          </a:p>
        </p:txBody>
      </p:sp>
      <p:sp>
        <p:nvSpPr>
          <p:cNvPr id="3" name="Marcador de posición de imagen 2"/>
          <p:cNvSpPr>
            <a:spLocks noGrp="1"/>
          </p:cNvSpPr>
          <p:nvPr>
            <p:ph type="pic" idx="1"/>
          </p:nvPr>
        </p:nvSpPr>
        <p:spPr>
          <a:xfrm>
            <a:off x="4654671" y="1600199"/>
            <a:ext cx="6430912" cy="4572001"/>
          </a:xfrm>
        </p:spPr>
        <p:txBody>
          <a:bodyPr tIns="1188720">
            <a:normAutofit/>
          </a:bodyPr>
          <a:lstStyle>
            <a:lvl1pPr marL="0" indent="0" algn="ctr" latinLnBrk="0">
              <a:buNone/>
              <a:defRPr lang="es-ES" sz="2000"/>
            </a:lvl1pPr>
            <a:lvl2pPr marL="457200" indent="0" latinLnBrk="0">
              <a:buNone/>
              <a:defRPr lang="es-ES" sz="2800"/>
            </a:lvl2pPr>
            <a:lvl3pPr marL="914400" indent="0" latinLnBrk="0">
              <a:buNone/>
              <a:defRPr lang="es-ES" sz="2400"/>
            </a:lvl3pPr>
            <a:lvl4pPr marL="1371600" indent="0" latinLnBrk="0">
              <a:buNone/>
              <a:defRPr lang="es-ES" sz="2000"/>
            </a:lvl4pPr>
            <a:lvl5pPr marL="1828800" indent="0" latinLnBrk="0">
              <a:buNone/>
              <a:defRPr lang="es-ES" sz="2000"/>
            </a:lvl5pPr>
            <a:lvl6pPr marL="2286000" indent="0" latinLnBrk="0">
              <a:buNone/>
              <a:defRPr lang="es-ES" sz="2000"/>
            </a:lvl6pPr>
            <a:lvl7pPr marL="2743200" indent="0" latinLnBrk="0">
              <a:buNone/>
              <a:defRPr lang="es-ES" sz="2000"/>
            </a:lvl7pPr>
            <a:lvl8pPr marL="3200400" indent="0" latinLnBrk="0">
              <a:buNone/>
              <a:defRPr lang="es-ES" sz="2000"/>
            </a:lvl8pPr>
            <a:lvl9pPr marL="3657600" indent="0" latinLnBrk="0">
              <a:buNone/>
              <a:defRPr lang="es-ES" sz="2000"/>
            </a:lvl9pPr>
          </a:lstStyle>
          <a:p>
            <a:endParaRPr lang="es-ES"/>
          </a:p>
        </p:txBody>
      </p:sp>
      <p:sp>
        <p:nvSpPr>
          <p:cNvPr id="4" name="Marcador de posición de texto 3"/>
          <p:cNvSpPr>
            <a:spLocks noGrp="1"/>
          </p:cNvSpPr>
          <p:nvPr>
            <p:ph type="body" sz="half" idx="2"/>
          </p:nvPr>
        </p:nvSpPr>
        <p:spPr>
          <a:xfrm>
            <a:off x="1104900" y="1600200"/>
            <a:ext cx="3396996" cy="4572000"/>
          </a:xfrm>
        </p:spPr>
        <p:txBody>
          <a:bodyPr>
            <a:normAutofit/>
          </a:bodyPr>
          <a:lstStyle>
            <a:lvl1pPr marL="0" indent="0" latinLnBrk="0">
              <a:spcBef>
                <a:spcPts val="1200"/>
              </a:spcBef>
              <a:buNone/>
              <a:defRPr lang="es-ES" sz="1800"/>
            </a:lvl1pPr>
            <a:lvl2pPr marL="457200" indent="0" latinLnBrk="0">
              <a:buNone/>
              <a:defRPr lang="es-ES" sz="1400"/>
            </a:lvl2pPr>
            <a:lvl3pPr marL="914400" indent="0" latinLnBrk="0">
              <a:buNone/>
              <a:defRPr lang="es-ES" sz="1200"/>
            </a:lvl3pPr>
            <a:lvl4pPr marL="1371600" indent="0" latinLnBrk="0">
              <a:buNone/>
              <a:defRPr lang="es-ES" sz="1000"/>
            </a:lvl4pPr>
            <a:lvl5pPr marL="1828800" indent="0" latinLnBrk="0">
              <a:buNone/>
              <a:defRPr lang="es-ES" sz="1000"/>
            </a:lvl5pPr>
            <a:lvl6pPr marL="2286000" indent="0" latinLnBrk="0">
              <a:buNone/>
              <a:defRPr lang="es-ES" sz="1000"/>
            </a:lvl6pPr>
            <a:lvl7pPr marL="2743200" indent="0" latinLnBrk="0">
              <a:buNone/>
              <a:defRPr lang="es-ES" sz="1000"/>
            </a:lvl7pPr>
            <a:lvl8pPr marL="3200400" indent="0" latinLnBrk="0">
              <a:buNone/>
              <a:defRPr lang="es-ES" sz="1000"/>
            </a:lvl8pPr>
            <a:lvl9pPr marL="3657600" indent="0" latinLnBrk="0">
              <a:buNone/>
              <a:defRPr lang="es-ES" sz="1000"/>
            </a:lvl9pPr>
          </a:lstStyle>
          <a:p>
            <a:pPr lvl="0"/>
            <a:r>
              <a:rPr lang="es-ES"/>
              <a:t>Haga clic para modificar los estilos de texto del patrón</a:t>
            </a:r>
          </a:p>
        </p:txBody>
      </p:sp>
      <p:sp>
        <p:nvSpPr>
          <p:cNvPr id="5" name="Marcador de posición de fecha 4"/>
          <p:cNvSpPr>
            <a:spLocks noGrp="1"/>
          </p:cNvSpPr>
          <p:nvPr>
            <p:ph type="dt" sz="half" idx="10"/>
          </p:nvPr>
        </p:nvSpPr>
        <p:spPr/>
        <p:txBody>
          <a:bodyPr/>
          <a:lstStyle/>
          <a:p>
            <a:fld id="{402B9795-92DC-40DC-A1CA-9A4B349D7824}" type="datetimeFigureOut">
              <a:rPr/>
              <a:pPr/>
              <a:t>17/09/2013</a:t>
            </a:fld>
            <a:endParaRPr lang="es-ES"/>
          </a:p>
        </p:txBody>
      </p:sp>
      <p:sp>
        <p:nvSpPr>
          <p:cNvPr id="6" name="Marcador de posición de pie de página 5"/>
          <p:cNvSpPr>
            <a:spLocks noGrp="1"/>
          </p:cNvSpPr>
          <p:nvPr>
            <p:ph type="ftr" sz="quarter" idx="11"/>
          </p:nvPr>
        </p:nvSpPr>
        <p:spPr/>
        <p:txBody>
          <a:bodyPr/>
          <a:lstStyle/>
          <a:p>
            <a:endParaRPr lang="es-ES"/>
          </a:p>
        </p:txBody>
      </p:sp>
      <p:sp>
        <p:nvSpPr>
          <p:cNvPr id="7" name="Marcador de posición de número de diapositiva 6"/>
          <p:cNvSpPr>
            <a:spLocks noGrp="1"/>
          </p:cNvSpPr>
          <p:nvPr>
            <p:ph type="sldNum" sz="quarter" idx="12"/>
          </p:nvPr>
        </p:nvSpPr>
        <p:spPr/>
        <p:txBody>
          <a:bodyPr/>
          <a:lstStyle/>
          <a:p>
            <a:fld id="{0FF54DE5-C571-48E8-A5BC-B369434E2F44}" type="slidenum">
              <a:rPr/>
              <a:pPr/>
              <a:t>‹Nº›</a:t>
            </a:fld>
            <a:endParaRPr lang="es-ES"/>
          </a:p>
        </p:txBody>
      </p:sp>
    </p:spTree>
    <p:extLst>
      <p:ext uri="{BB962C8B-B14F-4D97-AF65-F5344CB8AC3E}">
        <p14:creationId xmlns="" xmlns:p14="http://schemas.microsoft.com/office/powerpoint/2010/main" val="769637093"/>
      </p:ext>
    </p:extLst>
  </p:cSld>
  <p:clrMapOvr>
    <a:masterClrMapping/>
  </p:clrMapOvr>
  <p:transition spd="med">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posición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fecha 3"/>
          <p:cNvSpPr>
            <a:spLocks noGrp="1"/>
          </p:cNvSpPr>
          <p:nvPr>
            <p:ph type="dt" sz="half" idx="10"/>
          </p:nvPr>
        </p:nvSpPr>
        <p:spPr/>
        <p:txBody>
          <a:bodyPr/>
          <a:lstStyle/>
          <a:p>
            <a:fld id="{402B9795-92DC-40DC-A1CA-9A4B349D7824}" type="datetimeFigureOut">
              <a:rPr/>
              <a:pPr/>
              <a:t>17/09/2013</a:t>
            </a:fld>
            <a:endParaRPr lang="es-ES"/>
          </a:p>
        </p:txBody>
      </p:sp>
      <p:sp>
        <p:nvSpPr>
          <p:cNvPr id="5" name="Marcador de posición de pie de página 4"/>
          <p:cNvSpPr>
            <a:spLocks noGrp="1"/>
          </p:cNvSpPr>
          <p:nvPr>
            <p:ph type="ftr" sz="quarter" idx="11"/>
          </p:nvPr>
        </p:nvSpPr>
        <p:spPr/>
        <p:txBody>
          <a:bodyPr/>
          <a:lstStyle/>
          <a:p>
            <a:endParaRPr lang="es-ES"/>
          </a:p>
        </p:txBody>
      </p:sp>
      <p:sp>
        <p:nvSpPr>
          <p:cNvPr id="6" name="Marcador de posición de número de diapositiva 5"/>
          <p:cNvSpPr>
            <a:spLocks noGrp="1"/>
          </p:cNvSpPr>
          <p:nvPr>
            <p:ph type="sldNum" sz="quarter" idx="12"/>
          </p:nvPr>
        </p:nvSpPr>
        <p:spPr/>
        <p:txBody>
          <a:bodyPr/>
          <a:lstStyle/>
          <a:p>
            <a:fld id="{0FF54DE5-C571-48E8-A5BC-B369434E2F44}" type="slidenum">
              <a:rPr/>
              <a:pPr/>
              <a:t>‹Nº›</a:t>
            </a:fld>
            <a:endParaRPr lang="es-ES"/>
          </a:p>
        </p:txBody>
      </p:sp>
    </p:spTree>
    <p:extLst>
      <p:ext uri="{BB962C8B-B14F-4D97-AF65-F5344CB8AC3E}">
        <p14:creationId xmlns="" xmlns:p14="http://schemas.microsoft.com/office/powerpoint/2010/main" val="2012076707"/>
      </p:ext>
    </p:extLst>
  </p:cSld>
  <p:clrMapOvr>
    <a:masterClrMapping/>
  </p:clrMapOvr>
  <p:transition spd="med">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Título y texto verticale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372600" y="365125"/>
            <a:ext cx="1714500" cy="5811838"/>
          </a:xfrm>
        </p:spPr>
        <p:txBody>
          <a:bodyPr vert="eaVert"/>
          <a:lstStyle/>
          <a:p>
            <a:r>
              <a:rPr lang="es-ES"/>
              <a:t>Haga clic para modificar el estilo de título del patrón</a:t>
            </a:r>
          </a:p>
        </p:txBody>
      </p:sp>
      <p:sp>
        <p:nvSpPr>
          <p:cNvPr id="3" name="Marcador de posición de texto vertical 2"/>
          <p:cNvSpPr>
            <a:spLocks noGrp="1"/>
          </p:cNvSpPr>
          <p:nvPr>
            <p:ph type="body" orient="vert" idx="1"/>
          </p:nvPr>
        </p:nvSpPr>
        <p:spPr>
          <a:xfrm>
            <a:off x="1104900" y="365125"/>
            <a:ext cx="8098896"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fecha 3"/>
          <p:cNvSpPr>
            <a:spLocks noGrp="1"/>
          </p:cNvSpPr>
          <p:nvPr>
            <p:ph type="dt" sz="half" idx="10"/>
          </p:nvPr>
        </p:nvSpPr>
        <p:spPr/>
        <p:txBody>
          <a:bodyPr/>
          <a:lstStyle/>
          <a:p>
            <a:fld id="{402B9795-92DC-40DC-A1CA-9A4B349D7824}" type="datetimeFigureOut">
              <a:rPr/>
              <a:pPr/>
              <a:t>17/09/2013</a:t>
            </a:fld>
            <a:endParaRPr lang="es-ES"/>
          </a:p>
        </p:txBody>
      </p:sp>
      <p:sp>
        <p:nvSpPr>
          <p:cNvPr id="5" name="Marcador de posición de pie de página 4"/>
          <p:cNvSpPr>
            <a:spLocks noGrp="1"/>
          </p:cNvSpPr>
          <p:nvPr>
            <p:ph type="ftr" sz="quarter" idx="11"/>
          </p:nvPr>
        </p:nvSpPr>
        <p:spPr/>
        <p:txBody>
          <a:bodyPr/>
          <a:lstStyle/>
          <a:p>
            <a:endParaRPr lang="es-ES"/>
          </a:p>
        </p:txBody>
      </p:sp>
      <p:sp>
        <p:nvSpPr>
          <p:cNvPr id="6" name="Marcador de posición de número de diapositiva 5"/>
          <p:cNvSpPr>
            <a:spLocks noGrp="1"/>
          </p:cNvSpPr>
          <p:nvPr>
            <p:ph type="sldNum" sz="quarter" idx="12"/>
          </p:nvPr>
        </p:nvSpPr>
        <p:spPr/>
        <p:txBody>
          <a:bodyPr/>
          <a:lstStyle/>
          <a:p>
            <a:fld id="{0FF54DE5-C571-48E8-A5BC-B369434E2F44}" type="slidenum">
              <a:rPr/>
              <a:pPr/>
              <a:t>‹Nº›</a:t>
            </a:fld>
            <a:endParaRPr lang="es-ES"/>
          </a:p>
        </p:txBody>
      </p:sp>
      <p:grpSp>
        <p:nvGrpSpPr>
          <p:cNvPr id="7" name="Grupo 6"/>
          <p:cNvGrpSpPr/>
          <p:nvPr/>
        </p:nvGrpSpPr>
        <p:grpSpPr>
          <a:xfrm rot="5400000">
            <a:off x="6514047" y="3228843"/>
            <a:ext cx="5632704" cy="84403"/>
            <a:chOff x="1073150" y="1219201"/>
            <a:chExt cx="10058400" cy="63125"/>
          </a:xfrm>
        </p:grpSpPr>
        <p:cxnSp>
          <p:nvCxnSpPr>
            <p:cNvPr id="8" name="Conector directo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Conector directo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445927127"/>
      </p:ext>
    </p:extLst>
  </p:cSld>
  <p:clrMapOvr>
    <a:masterClrMapping/>
  </p:clrMapOvr>
  <p:transition spd="med">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posición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fecha 3"/>
          <p:cNvSpPr>
            <a:spLocks noGrp="1"/>
          </p:cNvSpPr>
          <p:nvPr>
            <p:ph type="dt" sz="half" idx="10"/>
          </p:nvPr>
        </p:nvSpPr>
        <p:spPr/>
        <p:txBody>
          <a:bodyPr/>
          <a:lstStyle/>
          <a:p>
            <a:fld id="{402B9795-92DC-40DC-A1CA-9A4B349D7824}" type="datetimeFigureOut">
              <a:rPr/>
              <a:pPr/>
              <a:t>17/09/2013</a:t>
            </a:fld>
            <a:endParaRPr lang="es-ES"/>
          </a:p>
        </p:txBody>
      </p:sp>
      <p:sp>
        <p:nvSpPr>
          <p:cNvPr id="5" name="Marcador de posición de pie de página 4"/>
          <p:cNvSpPr>
            <a:spLocks noGrp="1"/>
          </p:cNvSpPr>
          <p:nvPr>
            <p:ph type="ftr" sz="quarter" idx="11"/>
          </p:nvPr>
        </p:nvSpPr>
        <p:spPr/>
        <p:txBody>
          <a:bodyPr/>
          <a:lstStyle/>
          <a:p>
            <a:endParaRPr lang="es-ES"/>
          </a:p>
        </p:txBody>
      </p:sp>
      <p:sp>
        <p:nvSpPr>
          <p:cNvPr id="6" name="Marcador de posición de número de diapositiva 5"/>
          <p:cNvSpPr>
            <a:spLocks noGrp="1"/>
          </p:cNvSpPr>
          <p:nvPr>
            <p:ph type="sldNum" sz="quarter" idx="12"/>
          </p:nvPr>
        </p:nvSpPr>
        <p:spPr/>
        <p:txBody>
          <a:bodyPr/>
          <a:lstStyle/>
          <a:p>
            <a:fld id="{0FF54DE5-C571-48E8-A5BC-B369434E2F44}" type="slidenum">
              <a:rPr/>
              <a:pPr/>
              <a:t>‹Nº›</a:t>
            </a:fld>
            <a:endParaRPr lang="es-ES"/>
          </a:p>
        </p:txBody>
      </p:sp>
    </p:spTree>
    <p:extLst>
      <p:ext uri="{BB962C8B-B14F-4D97-AF65-F5344CB8AC3E}">
        <p14:creationId xmlns="" xmlns:p14="http://schemas.microsoft.com/office/powerpoint/2010/main" val="3786876825"/>
      </p:ext>
    </p:extLst>
  </p:cSld>
  <p:clrMapOvr>
    <a:masterClrMapping/>
  </p:clrMapOvr>
  <p:transition spd="med">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a de título con imagen">
    <p:spTree>
      <p:nvGrpSpPr>
        <p:cNvPr id="1" name=""/>
        <p:cNvGrpSpPr/>
        <p:nvPr/>
      </p:nvGrpSpPr>
      <p:grpSpPr>
        <a:xfrm>
          <a:off x="0" y="0"/>
          <a:ext cx="0" cy="0"/>
          <a:chOff x="0" y="0"/>
          <a:chExt cx="0" cy="0"/>
        </a:xfrm>
      </p:grpSpPr>
      <p:grpSp>
        <p:nvGrpSpPr>
          <p:cNvPr id="13" name="Grupo 12"/>
          <p:cNvGrpSpPr/>
          <p:nvPr/>
        </p:nvGrpSpPr>
        <p:grpSpPr>
          <a:xfrm rot="10800000">
            <a:off x="0" y="5645510"/>
            <a:ext cx="12192000" cy="63125"/>
            <a:chOff x="507492" y="1501519"/>
            <a:chExt cx="8129016" cy="63125"/>
          </a:xfrm>
        </p:grpSpPr>
        <p:cxnSp>
          <p:nvCxnSpPr>
            <p:cNvPr id="17" name="Conector directo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Conector directo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upo 13"/>
          <p:cNvGrpSpPr/>
          <p:nvPr/>
        </p:nvGrpSpPr>
        <p:grpSpPr>
          <a:xfrm>
            <a:off x="0" y="1143000"/>
            <a:ext cx="12192000" cy="63125"/>
            <a:chOff x="507492" y="1501519"/>
            <a:chExt cx="8129016" cy="63125"/>
          </a:xfrm>
        </p:grpSpPr>
        <p:cxnSp>
          <p:nvCxnSpPr>
            <p:cNvPr id="15" name="Conector directo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Conector directo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ángulo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p:cNvSpPr>
            <a:spLocks noGrp="1"/>
          </p:cNvSpPr>
          <p:nvPr>
            <p:ph type="ctrTitle"/>
          </p:nvPr>
        </p:nvSpPr>
        <p:spPr>
          <a:xfrm>
            <a:off x="1104900" y="2292094"/>
            <a:ext cx="5734050" cy="2219691"/>
          </a:xfrm>
        </p:spPr>
        <p:txBody>
          <a:bodyPr anchor="ctr">
            <a:normAutofit/>
          </a:bodyPr>
          <a:lstStyle>
            <a:lvl1pPr algn="l" latinLnBrk="0">
              <a:defRPr lang="es-ES" sz="4400" cap="all" baseline="0"/>
            </a:lvl1pPr>
          </a:lstStyle>
          <a:p>
            <a:r>
              <a:rPr lang="es-ES"/>
              <a:t>Haga clic para modificar el estilo de título del patrón</a:t>
            </a:r>
          </a:p>
        </p:txBody>
      </p:sp>
      <p:sp>
        <p:nvSpPr>
          <p:cNvPr id="3" name="Subtítulo 2"/>
          <p:cNvSpPr>
            <a:spLocks noGrp="1"/>
          </p:cNvSpPr>
          <p:nvPr>
            <p:ph type="subTitle" idx="1"/>
          </p:nvPr>
        </p:nvSpPr>
        <p:spPr>
          <a:xfrm>
            <a:off x="1104900" y="4511784"/>
            <a:ext cx="5734050" cy="955565"/>
          </a:xfrm>
        </p:spPr>
        <p:txBody>
          <a:bodyPr>
            <a:normAutofit/>
          </a:bodyPr>
          <a:lstStyle>
            <a:lvl1pPr marL="0" indent="0" algn="l" latinLnBrk="0">
              <a:spcBef>
                <a:spcPts val="0"/>
              </a:spcBef>
              <a:buNone/>
              <a:defRPr lang="es-ES" sz="1800"/>
            </a:lvl1pPr>
            <a:lvl2pPr marL="457200" indent="0" algn="ctr" latinLnBrk="0">
              <a:buNone/>
              <a:defRPr lang="es-ES" sz="2000"/>
            </a:lvl2pPr>
            <a:lvl3pPr marL="914400" indent="0" algn="ctr" latinLnBrk="0">
              <a:buNone/>
              <a:defRPr lang="es-ES" sz="1800"/>
            </a:lvl3pPr>
            <a:lvl4pPr marL="1371600" indent="0" algn="ctr" latinLnBrk="0">
              <a:buNone/>
              <a:defRPr lang="es-ES" sz="1600"/>
            </a:lvl4pPr>
            <a:lvl5pPr marL="1828800" indent="0" algn="ctr" latinLnBrk="0">
              <a:buNone/>
              <a:defRPr lang="es-ES" sz="1600"/>
            </a:lvl5pPr>
            <a:lvl6pPr marL="2286000" indent="0" algn="ctr" latinLnBrk="0">
              <a:buNone/>
              <a:defRPr lang="es-ES" sz="1600"/>
            </a:lvl6pPr>
            <a:lvl7pPr marL="2743200" indent="0" algn="ctr" latinLnBrk="0">
              <a:buNone/>
              <a:defRPr lang="es-ES" sz="1600"/>
            </a:lvl7pPr>
            <a:lvl8pPr marL="3200400" indent="0" algn="ctr" latinLnBrk="0">
              <a:buNone/>
              <a:defRPr lang="es-ES" sz="1600"/>
            </a:lvl8pPr>
            <a:lvl9pPr marL="3657600" indent="0" algn="ctr" latinLnBrk="0">
              <a:buNone/>
              <a:defRPr lang="es-ES" sz="1600"/>
            </a:lvl9pPr>
          </a:lstStyle>
          <a:p>
            <a:r>
              <a:rPr lang="es-ES"/>
              <a:t>Haga clic para modificar el estilo de subtítulo del patrón</a:t>
            </a:r>
          </a:p>
        </p:txBody>
      </p:sp>
      <p:pic>
        <p:nvPicPr>
          <p:cNvPr id="10" name="Imagen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 xmlns:a14="http://schemas.microsoft.com/office/drawing/2010/main">
                  <a14:imgLayer r:embed="rId3">
                    <a14:imgEffect>
                      <a14:saturation sat="30000"/>
                    </a14:imgEffect>
                  </a14:imgLayer>
                </a14:imgProps>
              </a:ext>
              <a:ext uri="{28A0092B-C50C-407E-A947-70E740481C1C}">
                <a14:useLocalDpi xmlns="" xmlns:a14="http://schemas.microsoft.com/office/drawing/2010/main" val="0"/>
              </a:ext>
            </a:extLst>
          </a:blip>
          <a:srcRect/>
          <a:stretch/>
        </p:blipFill>
        <p:spPr>
          <a:xfrm>
            <a:off x="1325880" y="0"/>
            <a:ext cx="1747524" cy="2292094"/>
          </a:xfrm>
          <a:prstGeom prst="rect">
            <a:avLst/>
          </a:prstGeom>
        </p:spPr>
      </p:pic>
      <p:sp>
        <p:nvSpPr>
          <p:cNvPr id="11" name="Marcador de posición de imagen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latinLnBrk="0">
              <a:buNone/>
              <a:defRPr lang="es-ES"/>
            </a:lvl1pPr>
          </a:lstStyle>
          <a:p>
            <a:endParaRPr lang="es-ES"/>
          </a:p>
        </p:txBody>
      </p:sp>
    </p:spTree>
    <p:extLst>
      <p:ext uri="{BB962C8B-B14F-4D97-AF65-F5344CB8AC3E}">
        <p14:creationId xmlns="" xmlns:p14="http://schemas.microsoft.com/office/powerpoint/2010/main" val="2673943605"/>
      </p:ext>
    </p:extLst>
  </p:cSld>
  <p:clrMapOvr>
    <a:masterClrMapping/>
  </p:clrMapOvr>
  <p:transition spd="med">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8" name="Grupo 7"/>
          <p:cNvGrpSpPr/>
          <p:nvPr/>
        </p:nvGrpSpPr>
        <p:grpSpPr>
          <a:xfrm>
            <a:off x="0" y="2514600"/>
            <a:ext cx="12192000" cy="3194035"/>
            <a:chOff x="647402" y="2514600"/>
            <a:chExt cx="10838688" cy="3194035"/>
          </a:xfrm>
        </p:grpSpPr>
        <p:grpSp>
          <p:nvGrpSpPr>
            <p:cNvPr id="9" name="Grupo 8"/>
            <p:cNvGrpSpPr/>
            <p:nvPr/>
          </p:nvGrpSpPr>
          <p:grpSpPr>
            <a:xfrm>
              <a:off x="647402" y="2514600"/>
              <a:ext cx="10838688" cy="63125"/>
              <a:chOff x="507492" y="1501519"/>
              <a:chExt cx="8129016" cy="63125"/>
            </a:xfrm>
          </p:grpSpPr>
          <p:cxnSp>
            <p:nvCxnSpPr>
              <p:cNvPr id="14" name="Conector directo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Conector directo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ángulo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1" name="Grupo 10"/>
            <p:cNvGrpSpPr/>
            <p:nvPr/>
          </p:nvGrpSpPr>
          <p:grpSpPr>
            <a:xfrm rot="10800000">
              <a:off x="647402" y="5645510"/>
              <a:ext cx="10838688" cy="63125"/>
              <a:chOff x="507492" y="1501519"/>
              <a:chExt cx="8129016" cy="63125"/>
            </a:xfrm>
          </p:grpSpPr>
          <p:cxnSp>
            <p:nvCxnSpPr>
              <p:cNvPr id="12" name="Conector directo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Conector directo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ítulo 1"/>
          <p:cNvSpPr>
            <a:spLocks noGrp="1"/>
          </p:cNvSpPr>
          <p:nvPr>
            <p:ph type="title"/>
          </p:nvPr>
        </p:nvSpPr>
        <p:spPr>
          <a:xfrm>
            <a:off x="1104899" y="2971806"/>
            <a:ext cx="10071099" cy="1684150"/>
          </a:xfrm>
        </p:spPr>
        <p:txBody>
          <a:bodyPr anchor="ctr">
            <a:normAutofit/>
          </a:bodyPr>
          <a:lstStyle>
            <a:lvl1pPr latinLnBrk="0">
              <a:defRPr lang="es-ES" sz="4400" cap="all" baseline="0">
                <a:solidFill>
                  <a:schemeClr val="bg1"/>
                </a:solidFill>
              </a:defRPr>
            </a:lvl1pPr>
          </a:lstStyle>
          <a:p>
            <a:r>
              <a:rPr lang="es-ES"/>
              <a:t>Haga clic para modificar el estilo de título del patrón</a:t>
            </a:r>
          </a:p>
        </p:txBody>
      </p:sp>
      <p:sp>
        <p:nvSpPr>
          <p:cNvPr id="3" name="Marcador de posición de texto 2"/>
          <p:cNvSpPr>
            <a:spLocks noGrp="1"/>
          </p:cNvSpPr>
          <p:nvPr>
            <p:ph type="body" idx="1"/>
          </p:nvPr>
        </p:nvSpPr>
        <p:spPr>
          <a:xfrm>
            <a:off x="1104899" y="4655956"/>
            <a:ext cx="10071099" cy="509750"/>
          </a:xfrm>
        </p:spPr>
        <p:txBody>
          <a:bodyPr>
            <a:normAutofit/>
          </a:bodyPr>
          <a:lstStyle>
            <a:lvl1pPr marL="0" indent="0" latinLnBrk="0">
              <a:spcBef>
                <a:spcPts val="0"/>
              </a:spcBef>
              <a:buNone/>
              <a:defRPr lang="es-ES" sz="1600">
                <a:solidFill>
                  <a:schemeClr val="bg1"/>
                </a:solidFill>
              </a:defRPr>
            </a:lvl1pPr>
            <a:lvl2pPr marL="457200" indent="0" latinLnBrk="0">
              <a:buNone/>
              <a:defRPr lang="es-ES" sz="2000">
                <a:solidFill>
                  <a:schemeClr val="tx1">
                    <a:tint val="75000"/>
                  </a:schemeClr>
                </a:solidFill>
              </a:defRPr>
            </a:lvl2pPr>
            <a:lvl3pPr marL="914400" indent="0" latinLnBrk="0">
              <a:buNone/>
              <a:defRPr lang="es-ES" sz="1800">
                <a:solidFill>
                  <a:schemeClr val="tx1">
                    <a:tint val="75000"/>
                  </a:schemeClr>
                </a:solidFill>
              </a:defRPr>
            </a:lvl3pPr>
            <a:lvl4pPr marL="1371600" indent="0" latinLnBrk="0">
              <a:buNone/>
              <a:defRPr lang="es-ES" sz="1600">
                <a:solidFill>
                  <a:schemeClr val="tx1">
                    <a:tint val="75000"/>
                  </a:schemeClr>
                </a:solidFill>
              </a:defRPr>
            </a:lvl4pPr>
            <a:lvl5pPr marL="1828800" indent="0" latinLnBrk="0">
              <a:buNone/>
              <a:defRPr lang="es-ES" sz="1600">
                <a:solidFill>
                  <a:schemeClr val="tx1">
                    <a:tint val="75000"/>
                  </a:schemeClr>
                </a:solidFill>
              </a:defRPr>
            </a:lvl5pPr>
            <a:lvl6pPr marL="2286000" indent="0" latinLnBrk="0">
              <a:buNone/>
              <a:defRPr lang="es-ES" sz="1600">
                <a:solidFill>
                  <a:schemeClr val="tx1">
                    <a:tint val="75000"/>
                  </a:schemeClr>
                </a:solidFill>
              </a:defRPr>
            </a:lvl6pPr>
            <a:lvl7pPr marL="2743200" indent="0" latinLnBrk="0">
              <a:buNone/>
              <a:defRPr lang="es-ES" sz="1600">
                <a:solidFill>
                  <a:schemeClr val="tx1">
                    <a:tint val="75000"/>
                  </a:schemeClr>
                </a:solidFill>
              </a:defRPr>
            </a:lvl7pPr>
            <a:lvl8pPr marL="3200400" indent="0" latinLnBrk="0">
              <a:buNone/>
              <a:defRPr lang="es-ES" sz="1600">
                <a:solidFill>
                  <a:schemeClr val="tx1">
                    <a:tint val="75000"/>
                  </a:schemeClr>
                </a:solidFill>
              </a:defRPr>
            </a:lvl8pPr>
            <a:lvl9pPr marL="3657600" indent="0" latinLnBrk="0">
              <a:buNone/>
              <a:defRPr lang="es-ES" sz="1600">
                <a:solidFill>
                  <a:schemeClr val="tx1">
                    <a:tint val="75000"/>
                  </a:schemeClr>
                </a:solidFill>
              </a:defRPr>
            </a:lvl9pPr>
          </a:lstStyle>
          <a:p>
            <a:pPr lvl="0"/>
            <a:r>
              <a:rPr lang="es-ES"/>
              <a:t>Haga clic para modificar los estilos de texto del patrón</a:t>
            </a:r>
          </a:p>
        </p:txBody>
      </p:sp>
      <p:sp>
        <p:nvSpPr>
          <p:cNvPr id="4" name="Marcador de posición de fecha 3"/>
          <p:cNvSpPr>
            <a:spLocks noGrp="1"/>
          </p:cNvSpPr>
          <p:nvPr>
            <p:ph type="dt" sz="half" idx="10"/>
          </p:nvPr>
        </p:nvSpPr>
        <p:spPr/>
        <p:txBody>
          <a:bodyPr/>
          <a:lstStyle/>
          <a:p>
            <a:fld id="{402B9795-92DC-40DC-A1CA-9A4B349D7824}" type="datetimeFigureOut">
              <a:rPr/>
              <a:pPr/>
              <a:t>17/09/2013</a:t>
            </a:fld>
            <a:endParaRPr lang="es-ES"/>
          </a:p>
        </p:txBody>
      </p:sp>
      <p:sp>
        <p:nvSpPr>
          <p:cNvPr id="5" name="Marcador de posición de pie de página 4"/>
          <p:cNvSpPr>
            <a:spLocks noGrp="1"/>
          </p:cNvSpPr>
          <p:nvPr>
            <p:ph type="ftr" sz="quarter" idx="11"/>
          </p:nvPr>
        </p:nvSpPr>
        <p:spPr/>
        <p:txBody>
          <a:bodyPr/>
          <a:lstStyle/>
          <a:p>
            <a:endParaRPr lang="es-ES"/>
          </a:p>
        </p:txBody>
      </p:sp>
      <p:sp>
        <p:nvSpPr>
          <p:cNvPr id="6" name="Marcador de posición de número de diapositiva 5"/>
          <p:cNvSpPr>
            <a:spLocks noGrp="1"/>
          </p:cNvSpPr>
          <p:nvPr>
            <p:ph type="sldNum" sz="quarter" idx="12"/>
          </p:nvPr>
        </p:nvSpPr>
        <p:spPr/>
        <p:txBody>
          <a:bodyPr/>
          <a:lstStyle/>
          <a:p>
            <a:fld id="{0FF54DE5-C571-48E8-A5BC-B369434E2F44}" type="slidenum">
              <a:rPr/>
              <a:pPr/>
              <a:t>‹Nº›</a:t>
            </a:fld>
            <a:endParaRPr lang="es-ES"/>
          </a:p>
        </p:txBody>
      </p:sp>
      <p:pic>
        <p:nvPicPr>
          <p:cNvPr id="7" name="Imagen 6"/>
          <p:cNvPicPr>
            <a:picLocks noChangeAspect="1"/>
          </p:cNvPicPr>
          <p:nvPr/>
        </p:nvPicPr>
        <p:blipFill>
          <a:blip r:embed="rId2" cstate="print">
            <a:duotone>
              <a:schemeClr val="accent2">
                <a:shade val="45000"/>
                <a:satMod val="135000"/>
              </a:schemeClr>
              <a:prstClr val="white"/>
            </a:duotone>
            <a:extLst>
              <a:ext uri="{28A0092B-C50C-407E-A947-70E740481C1C}">
                <a14:useLocalDpi xmlns=""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 xmlns:p14="http://schemas.microsoft.com/office/powerpoint/2010/main" val="3602678805"/>
      </p:ext>
    </p:extLst>
  </p:cSld>
  <p:clrMapOvr>
    <a:masterClrMapping/>
  </p:clrMapOvr>
  <p:transition spd="med">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de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posición de contenido 2"/>
          <p:cNvSpPr>
            <a:spLocks noGrp="1"/>
          </p:cNvSpPr>
          <p:nvPr>
            <p:ph sz="half" idx="1"/>
          </p:nvPr>
        </p:nvSpPr>
        <p:spPr>
          <a:xfrm>
            <a:off x="1104900" y="1600200"/>
            <a:ext cx="4914900" cy="4571999"/>
          </a:xfrm>
        </p:spPr>
        <p:txBody>
          <a:bodyPr/>
          <a:lstStyle>
            <a:lvl5pPr latinLnBrk="0">
              <a:defRPr lang="es-ES"/>
            </a:lvl5pPr>
            <a:lvl6pPr latinLnBrk="0">
              <a:defRPr lang="es-ES"/>
            </a:lvl6pPr>
            <a:lvl7pPr latinLnBrk="0">
              <a:defRPr lang="es-ES"/>
            </a:lvl7pPr>
            <a:lvl8pPr latinLnBrk="0">
              <a:defRPr lang="es-ES"/>
            </a:lvl8pPr>
            <a:lvl9pPr latinLnBrk="0">
              <a:defRPr lang="es-ES"/>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contenido 3"/>
          <p:cNvSpPr>
            <a:spLocks noGrp="1"/>
          </p:cNvSpPr>
          <p:nvPr>
            <p:ph sz="half" idx="2"/>
          </p:nvPr>
        </p:nvSpPr>
        <p:spPr>
          <a:xfrm>
            <a:off x="6172200" y="1600200"/>
            <a:ext cx="4914900" cy="4571999"/>
          </a:xfrm>
        </p:spPr>
        <p:txBody>
          <a:bodyPr/>
          <a:lstStyle>
            <a:lvl5pPr latinLnBrk="0">
              <a:defRPr lang="es-ES"/>
            </a:lvl5pPr>
            <a:lvl6pPr latinLnBrk="0">
              <a:defRPr lang="es-ES"/>
            </a:lvl6pPr>
            <a:lvl7pPr latinLnBrk="0">
              <a:defRPr lang="es-ES"/>
            </a:lvl7pPr>
            <a:lvl8pPr latinLnBrk="0">
              <a:defRPr lang="es-ES"/>
            </a:lvl8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posición de fecha 4"/>
          <p:cNvSpPr>
            <a:spLocks noGrp="1"/>
          </p:cNvSpPr>
          <p:nvPr>
            <p:ph type="dt" sz="half" idx="10"/>
          </p:nvPr>
        </p:nvSpPr>
        <p:spPr/>
        <p:txBody>
          <a:bodyPr/>
          <a:lstStyle/>
          <a:p>
            <a:fld id="{402B9795-92DC-40DC-A1CA-9A4B349D7824}" type="datetimeFigureOut">
              <a:rPr/>
              <a:pPr/>
              <a:t>17/09/2013</a:t>
            </a:fld>
            <a:endParaRPr lang="es-ES"/>
          </a:p>
        </p:txBody>
      </p:sp>
      <p:sp>
        <p:nvSpPr>
          <p:cNvPr id="6" name="Marcador de posición de pie de página 5"/>
          <p:cNvSpPr>
            <a:spLocks noGrp="1"/>
          </p:cNvSpPr>
          <p:nvPr>
            <p:ph type="ftr" sz="quarter" idx="11"/>
          </p:nvPr>
        </p:nvSpPr>
        <p:spPr/>
        <p:txBody>
          <a:bodyPr/>
          <a:lstStyle/>
          <a:p>
            <a:endParaRPr lang="es-ES"/>
          </a:p>
        </p:txBody>
      </p:sp>
      <p:sp>
        <p:nvSpPr>
          <p:cNvPr id="7" name="Marcador de posición de número de diapositiva 6"/>
          <p:cNvSpPr>
            <a:spLocks noGrp="1"/>
          </p:cNvSpPr>
          <p:nvPr>
            <p:ph type="sldNum" sz="quarter" idx="12"/>
          </p:nvPr>
        </p:nvSpPr>
        <p:spPr/>
        <p:txBody>
          <a:bodyPr/>
          <a:lstStyle/>
          <a:p>
            <a:fld id="{0FF54DE5-C571-48E8-A5BC-B369434E2F44}" type="slidenum">
              <a:rPr/>
              <a:pPr/>
              <a:t>‹Nº›</a:t>
            </a:fld>
            <a:endParaRPr lang="es-ES"/>
          </a:p>
        </p:txBody>
      </p:sp>
    </p:spTree>
    <p:extLst>
      <p:ext uri="{BB962C8B-B14F-4D97-AF65-F5344CB8AC3E}">
        <p14:creationId xmlns="" xmlns:p14="http://schemas.microsoft.com/office/powerpoint/2010/main" val="3527791066"/>
      </p:ext>
    </p:extLst>
  </p:cSld>
  <p:clrMapOvr>
    <a:masterClrMapping/>
  </p:clrMapOvr>
  <p:transition spd="med">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posición de texto 2"/>
          <p:cNvSpPr>
            <a:spLocks noGrp="1"/>
          </p:cNvSpPr>
          <p:nvPr>
            <p:ph type="body" idx="1"/>
          </p:nvPr>
        </p:nvSpPr>
        <p:spPr>
          <a:xfrm>
            <a:off x="1104900" y="1600200"/>
            <a:ext cx="4919472" cy="823912"/>
          </a:xfrm>
        </p:spPr>
        <p:txBody>
          <a:bodyPr anchor="b"/>
          <a:lstStyle>
            <a:lvl1pPr marL="0" indent="0" latinLnBrk="0">
              <a:spcBef>
                <a:spcPts val="0"/>
              </a:spcBef>
              <a:buNone/>
              <a:defRPr lang="es-ES" sz="2400" b="1"/>
            </a:lvl1pPr>
            <a:lvl2pPr marL="457200" indent="0" latinLnBrk="0">
              <a:buNone/>
              <a:defRPr lang="es-ES" sz="2000" b="1"/>
            </a:lvl2pPr>
            <a:lvl3pPr marL="914400" indent="0" latinLnBrk="0">
              <a:buNone/>
              <a:defRPr lang="es-ES" sz="1800" b="1"/>
            </a:lvl3pPr>
            <a:lvl4pPr marL="1371600" indent="0" latinLnBrk="0">
              <a:buNone/>
              <a:defRPr lang="es-ES" sz="1600" b="1"/>
            </a:lvl4pPr>
            <a:lvl5pPr marL="1828800" indent="0" latinLnBrk="0">
              <a:buNone/>
              <a:defRPr lang="es-ES" sz="1600" b="1"/>
            </a:lvl5pPr>
            <a:lvl6pPr marL="2286000" indent="0" latinLnBrk="0">
              <a:buNone/>
              <a:defRPr lang="es-ES" sz="1600" b="1"/>
            </a:lvl6pPr>
            <a:lvl7pPr marL="2743200" indent="0" latinLnBrk="0">
              <a:buNone/>
              <a:defRPr lang="es-ES" sz="1600" b="1"/>
            </a:lvl7pPr>
            <a:lvl8pPr marL="3200400" indent="0" latinLnBrk="0">
              <a:buNone/>
              <a:defRPr lang="es-ES" sz="1600" b="1"/>
            </a:lvl8pPr>
            <a:lvl9pPr marL="3657600" indent="0" latinLnBrk="0">
              <a:buNone/>
              <a:defRPr lang="es-ES" sz="1600" b="1"/>
            </a:lvl9pPr>
          </a:lstStyle>
          <a:p>
            <a:pPr lvl="0"/>
            <a:r>
              <a:rPr lang="es-ES"/>
              <a:t>Haga clic para modificar los estilos de texto del patrón</a:t>
            </a:r>
          </a:p>
        </p:txBody>
      </p:sp>
      <p:sp>
        <p:nvSpPr>
          <p:cNvPr id="4" name="Marcador de posición de contenido 3"/>
          <p:cNvSpPr>
            <a:spLocks noGrp="1"/>
          </p:cNvSpPr>
          <p:nvPr>
            <p:ph sz="half" idx="2"/>
          </p:nvPr>
        </p:nvSpPr>
        <p:spPr>
          <a:xfrm>
            <a:off x="1104900" y="2424112"/>
            <a:ext cx="4919472" cy="37480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posición de texto 4"/>
          <p:cNvSpPr>
            <a:spLocks noGrp="1"/>
          </p:cNvSpPr>
          <p:nvPr>
            <p:ph type="body" sz="quarter" idx="3"/>
          </p:nvPr>
        </p:nvSpPr>
        <p:spPr>
          <a:xfrm>
            <a:off x="6166110" y="1600200"/>
            <a:ext cx="4919472" cy="823912"/>
          </a:xfrm>
        </p:spPr>
        <p:txBody>
          <a:bodyPr anchor="b"/>
          <a:lstStyle>
            <a:lvl1pPr marL="0" indent="0" latinLnBrk="0">
              <a:spcBef>
                <a:spcPts val="0"/>
              </a:spcBef>
              <a:buNone/>
              <a:defRPr lang="es-ES" sz="2400" b="1"/>
            </a:lvl1pPr>
            <a:lvl2pPr marL="457200" indent="0" latinLnBrk="0">
              <a:buNone/>
              <a:defRPr lang="es-ES" sz="2000" b="1"/>
            </a:lvl2pPr>
            <a:lvl3pPr marL="914400" indent="0" latinLnBrk="0">
              <a:buNone/>
              <a:defRPr lang="es-ES" sz="1800" b="1"/>
            </a:lvl3pPr>
            <a:lvl4pPr marL="1371600" indent="0" latinLnBrk="0">
              <a:buNone/>
              <a:defRPr lang="es-ES" sz="1600" b="1"/>
            </a:lvl4pPr>
            <a:lvl5pPr marL="1828800" indent="0" latinLnBrk="0">
              <a:buNone/>
              <a:defRPr lang="es-ES" sz="1600" b="1"/>
            </a:lvl5pPr>
            <a:lvl6pPr marL="2286000" indent="0" latinLnBrk="0">
              <a:buNone/>
              <a:defRPr lang="es-ES" sz="1600" b="1"/>
            </a:lvl6pPr>
            <a:lvl7pPr marL="2743200" indent="0" latinLnBrk="0">
              <a:buNone/>
              <a:defRPr lang="es-ES" sz="1600" b="1"/>
            </a:lvl7pPr>
            <a:lvl8pPr marL="3200400" indent="0" latinLnBrk="0">
              <a:buNone/>
              <a:defRPr lang="es-ES" sz="1600" b="1"/>
            </a:lvl8pPr>
            <a:lvl9pPr marL="3657600" indent="0" latinLnBrk="0">
              <a:buNone/>
              <a:defRPr lang="es-ES" sz="1600" b="1"/>
            </a:lvl9pPr>
          </a:lstStyle>
          <a:p>
            <a:pPr lvl="0"/>
            <a:r>
              <a:rPr lang="es-ES"/>
              <a:t>Haga clic para modificar los estilos de texto del patrón</a:t>
            </a:r>
          </a:p>
        </p:txBody>
      </p:sp>
      <p:sp>
        <p:nvSpPr>
          <p:cNvPr id="6" name="Marcador de posición de contenido 5"/>
          <p:cNvSpPr>
            <a:spLocks noGrp="1"/>
          </p:cNvSpPr>
          <p:nvPr>
            <p:ph sz="quarter" idx="4"/>
          </p:nvPr>
        </p:nvSpPr>
        <p:spPr>
          <a:xfrm>
            <a:off x="6166110" y="2424112"/>
            <a:ext cx="4919472" cy="37480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posición de fecha 6"/>
          <p:cNvSpPr>
            <a:spLocks noGrp="1"/>
          </p:cNvSpPr>
          <p:nvPr>
            <p:ph type="dt" sz="half" idx="10"/>
          </p:nvPr>
        </p:nvSpPr>
        <p:spPr/>
        <p:txBody>
          <a:bodyPr/>
          <a:lstStyle/>
          <a:p>
            <a:fld id="{402B9795-92DC-40DC-A1CA-9A4B349D7824}" type="datetimeFigureOut">
              <a:rPr/>
              <a:pPr/>
              <a:t>17/09/2013</a:t>
            </a:fld>
            <a:endParaRPr lang="es-ES"/>
          </a:p>
        </p:txBody>
      </p:sp>
      <p:sp>
        <p:nvSpPr>
          <p:cNvPr id="8" name="Marcador de posición de pie de página 7"/>
          <p:cNvSpPr>
            <a:spLocks noGrp="1"/>
          </p:cNvSpPr>
          <p:nvPr>
            <p:ph type="ftr" sz="quarter" idx="11"/>
          </p:nvPr>
        </p:nvSpPr>
        <p:spPr/>
        <p:txBody>
          <a:bodyPr/>
          <a:lstStyle/>
          <a:p>
            <a:endParaRPr lang="es-ES"/>
          </a:p>
        </p:txBody>
      </p:sp>
      <p:sp>
        <p:nvSpPr>
          <p:cNvPr id="9" name="Marcador de posición de número de diapositiva 8"/>
          <p:cNvSpPr>
            <a:spLocks noGrp="1"/>
          </p:cNvSpPr>
          <p:nvPr>
            <p:ph type="sldNum" sz="quarter" idx="12"/>
          </p:nvPr>
        </p:nvSpPr>
        <p:spPr/>
        <p:txBody>
          <a:bodyPr/>
          <a:lstStyle/>
          <a:p>
            <a:fld id="{0FF54DE5-C571-48E8-A5BC-B369434E2F44}" type="slidenum">
              <a:rPr/>
              <a:pPr/>
              <a:t>‹Nº›</a:t>
            </a:fld>
            <a:endParaRPr lang="es-ES"/>
          </a:p>
        </p:txBody>
      </p:sp>
    </p:spTree>
    <p:extLst>
      <p:ext uri="{BB962C8B-B14F-4D97-AF65-F5344CB8AC3E}">
        <p14:creationId xmlns="" xmlns:p14="http://schemas.microsoft.com/office/powerpoint/2010/main" val="3971016106"/>
      </p:ext>
    </p:extLst>
  </p:cSld>
  <p:clrMapOvr>
    <a:masterClrMapping/>
  </p:clrMapOvr>
  <p:transition spd="med">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posición de fecha 2"/>
          <p:cNvSpPr>
            <a:spLocks noGrp="1"/>
          </p:cNvSpPr>
          <p:nvPr>
            <p:ph type="dt" sz="half" idx="10"/>
          </p:nvPr>
        </p:nvSpPr>
        <p:spPr/>
        <p:txBody>
          <a:bodyPr/>
          <a:lstStyle/>
          <a:p>
            <a:fld id="{402B9795-92DC-40DC-A1CA-9A4B349D7824}" type="datetimeFigureOut">
              <a:rPr/>
              <a:pPr/>
              <a:t>17/09/2013</a:t>
            </a:fld>
            <a:endParaRPr lang="es-ES"/>
          </a:p>
        </p:txBody>
      </p:sp>
      <p:sp>
        <p:nvSpPr>
          <p:cNvPr id="4" name="Marcador de posición de pie de página 3"/>
          <p:cNvSpPr>
            <a:spLocks noGrp="1"/>
          </p:cNvSpPr>
          <p:nvPr>
            <p:ph type="ftr" sz="quarter" idx="11"/>
          </p:nvPr>
        </p:nvSpPr>
        <p:spPr/>
        <p:txBody>
          <a:bodyPr/>
          <a:lstStyle/>
          <a:p>
            <a:endParaRPr lang="es-ES"/>
          </a:p>
        </p:txBody>
      </p:sp>
      <p:sp>
        <p:nvSpPr>
          <p:cNvPr id="5" name="Marcador de posición de número de diapositiva 4"/>
          <p:cNvSpPr>
            <a:spLocks noGrp="1"/>
          </p:cNvSpPr>
          <p:nvPr>
            <p:ph type="sldNum" sz="quarter" idx="12"/>
          </p:nvPr>
        </p:nvSpPr>
        <p:spPr/>
        <p:txBody>
          <a:bodyPr/>
          <a:lstStyle/>
          <a:p>
            <a:fld id="{0FF54DE5-C571-48E8-A5BC-B369434E2F44}" type="slidenum">
              <a:rPr/>
              <a:pPr/>
              <a:t>‹Nº›</a:t>
            </a:fld>
            <a:endParaRPr lang="es-ES"/>
          </a:p>
        </p:txBody>
      </p:sp>
    </p:spTree>
    <p:extLst>
      <p:ext uri="{BB962C8B-B14F-4D97-AF65-F5344CB8AC3E}">
        <p14:creationId xmlns="" xmlns:p14="http://schemas.microsoft.com/office/powerpoint/2010/main" val="1758111529"/>
      </p:ext>
    </p:extLst>
  </p:cSld>
  <p:clrMapOvr>
    <a:masterClrMapping/>
  </p:clrMapOvr>
  <p:transition spd="med">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a:lstStyle/>
          <a:p>
            <a:fld id="{402B9795-92DC-40DC-A1CA-9A4B349D7824}" type="datetimeFigureOut">
              <a:rPr/>
              <a:pPr/>
              <a:t>17/09/2013</a:t>
            </a:fld>
            <a:endParaRPr lang="es-ES"/>
          </a:p>
        </p:txBody>
      </p:sp>
      <p:sp>
        <p:nvSpPr>
          <p:cNvPr id="3" name="Marcador de posición de pie de página 2"/>
          <p:cNvSpPr>
            <a:spLocks noGrp="1"/>
          </p:cNvSpPr>
          <p:nvPr>
            <p:ph type="ftr" sz="quarter" idx="11"/>
          </p:nvPr>
        </p:nvSpPr>
        <p:spPr/>
        <p:txBody>
          <a:bodyPr/>
          <a:lstStyle/>
          <a:p>
            <a:endParaRPr lang="es-ES"/>
          </a:p>
        </p:txBody>
      </p:sp>
      <p:sp>
        <p:nvSpPr>
          <p:cNvPr id="4" name="Marcador de posición de número de diapositiva 3"/>
          <p:cNvSpPr>
            <a:spLocks noGrp="1"/>
          </p:cNvSpPr>
          <p:nvPr>
            <p:ph type="sldNum" sz="quarter" idx="12"/>
          </p:nvPr>
        </p:nvSpPr>
        <p:spPr/>
        <p:txBody>
          <a:bodyPr/>
          <a:lstStyle/>
          <a:p>
            <a:fld id="{0FF54DE5-C571-48E8-A5BC-B369434E2F44}" type="slidenum">
              <a:rPr/>
              <a:pPr/>
              <a:t>‹Nº›</a:t>
            </a:fld>
            <a:endParaRPr lang="es-ES"/>
          </a:p>
        </p:txBody>
      </p:sp>
    </p:spTree>
    <p:extLst>
      <p:ext uri="{BB962C8B-B14F-4D97-AF65-F5344CB8AC3E}">
        <p14:creationId xmlns="" xmlns:p14="http://schemas.microsoft.com/office/powerpoint/2010/main" val="302416926"/>
      </p:ext>
    </p:extLst>
  </p:cSld>
  <p:clrMapOvr>
    <a:masterClrMapping/>
  </p:clrMapOvr>
  <p:transition spd="med">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b"/>
          <a:lstStyle>
            <a:lvl1pPr latinLnBrk="0">
              <a:defRPr lang="es-ES" sz="3200"/>
            </a:lvl1pPr>
          </a:lstStyle>
          <a:p>
            <a:r>
              <a:rPr lang="es-ES"/>
              <a:t>Haga clic para modificar el estilo de título del patrón</a:t>
            </a:r>
          </a:p>
        </p:txBody>
      </p:sp>
      <p:sp>
        <p:nvSpPr>
          <p:cNvPr id="3" name="Marcador de posición de contenido 2"/>
          <p:cNvSpPr>
            <a:spLocks noGrp="1"/>
          </p:cNvSpPr>
          <p:nvPr>
            <p:ph idx="1"/>
          </p:nvPr>
        </p:nvSpPr>
        <p:spPr>
          <a:xfrm>
            <a:off x="5641848" y="1600199"/>
            <a:ext cx="5445252" cy="4572001"/>
          </a:xfrm>
        </p:spPr>
        <p:txBody>
          <a:bodyPr>
            <a:normAutofit/>
          </a:bodyPr>
          <a:lstStyle>
            <a:lvl1pPr latinLnBrk="0">
              <a:defRPr lang="es-ES" sz="2000"/>
            </a:lvl1pPr>
            <a:lvl2pPr latinLnBrk="0">
              <a:defRPr lang="es-ES" sz="1600"/>
            </a:lvl2pPr>
            <a:lvl3pPr latinLnBrk="0">
              <a:defRPr lang="es-ES" sz="1600"/>
            </a:lvl3pPr>
            <a:lvl4pPr latinLnBrk="0">
              <a:defRPr lang="es-ES" sz="1400"/>
            </a:lvl4pPr>
            <a:lvl5pPr latinLnBrk="0">
              <a:defRPr lang="es-ES" sz="1400"/>
            </a:lvl5pPr>
            <a:lvl6pPr latinLnBrk="0">
              <a:defRPr lang="es-ES" sz="1400"/>
            </a:lvl6pPr>
            <a:lvl7pPr latinLnBrk="0">
              <a:defRPr lang="es-ES" sz="1400"/>
            </a:lvl7pPr>
            <a:lvl8pPr latinLnBrk="0">
              <a:defRPr lang="es-ES" sz="1400"/>
            </a:lvl8pPr>
            <a:lvl9pPr latinLnBrk="0">
              <a:defRPr lang="es-ES"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texto 3"/>
          <p:cNvSpPr>
            <a:spLocks noGrp="1"/>
          </p:cNvSpPr>
          <p:nvPr>
            <p:ph type="body" sz="half" idx="2"/>
          </p:nvPr>
        </p:nvSpPr>
        <p:spPr>
          <a:xfrm>
            <a:off x="1104900" y="1600200"/>
            <a:ext cx="4384548" cy="4572000"/>
          </a:xfrm>
        </p:spPr>
        <p:txBody>
          <a:bodyPr>
            <a:normAutofit/>
          </a:bodyPr>
          <a:lstStyle>
            <a:lvl1pPr marL="0" indent="0" latinLnBrk="0">
              <a:spcBef>
                <a:spcPts val="1200"/>
              </a:spcBef>
              <a:buNone/>
              <a:defRPr lang="es-ES" sz="1800"/>
            </a:lvl1pPr>
            <a:lvl2pPr marL="457200" indent="0" latinLnBrk="0">
              <a:buNone/>
              <a:defRPr lang="es-ES" sz="1400"/>
            </a:lvl2pPr>
            <a:lvl3pPr marL="914400" indent="0" latinLnBrk="0">
              <a:buNone/>
              <a:defRPr lang="es-ES" sz="1200"/>
            </a:lvl3pPr>
            <a:lvl4pPr marL="1371600" indent="0" latinLnBrk="0">
              <a:buNone/>
              <a:defRPr lang="es-ES" sz="1000"/>
            </a:lvl4pPr>
            <a:lvl5pPr marL="1828800" indent="0" latinLnBrk="0">
              <a:buNone/>
              <a:defRPr lang="es-ES" sz="1000"/>
            </a:lvl5pPr>
            <a:lvl6pPr marL="2286000" indent="0" latinLnBrk="0">
              <a:buNone/>
              <a:defRPr lang="es-ES" sz="1000"/>
            </a:lvl6pPr>
            <a:lvl7pPr marL="2743200" indent="0" latinLnBrk="0">
              <a:buNone/>
              <a:defRPr lang="es-ES" sz="1000"/>
            </a:lvl7pPr>
            <a:lvl8pPr marL="3200400" indent="0" latinLnBrk="0">
              <a:buNone/>
              <a:defRPr lang="es-ES" sz="1000"/>
            </a:lvl8pPr>
            <a:lvl9pPr marL="3657600" indent="0" latinLnBrk="0">
              <a:buNone/>
              <a:defRPr lang="es-ES" sz="1000"/>
            </a:lvl9pPr>
          </a:lstStyle>
          <a:p>
            <a:pPr lvl="0"/>
            <a:r>
              <a:rPr lang="es-ES"/>
              <a:t>Haga clic para modificar los estilos de texto del patrón</a:t>
            </a:r>
          </a:p>
        </p:txBody>
      </p:sp>
      <p:sp>
        <p:nvSpPr>
          <p:cNvPr id="5" name="Marcador de posición de fecha 4"/>
          <p:cNvSpPr>
            <a:spLocks noGrp="1"/>
          </p:cNvSpPr>
          <p:nvPr>
            <p:ph type="dt" sz="half" idx="10"/>
          </p:nvPr>
        </p:nvSpPr>
        <p:spPr/>
        <p:txBody>
          <a:bodyPr/>
          <a:lstStyle/>
          <a:p>
            <a:fld id="{402B9795-92DC-40DC-A1CA-9A4B349D7824}" type="datetimeFigureOut">
              <a:rPr/>
              <a:pPr/>
              <a:t>17/09/2013</a:t>
            </a:fld>
            <a:endParaRPr lang="es-ES"/>
          </a:p>
        </p:txBody>
      </p:sp>
      <p:sp>
        <p:nvSpPr>
          <p:cNvPr id="6" name="Marcador de posición de pie de página 5"/>
          <p:cNvSpPr>
            <a:spLocks noGrp="1"/>
          </p:cNvSpPr>
          <p:nvPr>
            <p:ph type="ftr" sz="quarter" idx="11"/>
          </p:nvPr>
        </p:nvSpPr>
        <p:spPr/>
        <p:txBody>
          <a:bodyPr/>
          <a:lstStyle/>
          <a:p>
            <a:endParaRPr lang="es-ES"/>
          </a:p>
        </p:txBody>
      </p:sp>
      <p:sp>
        <p:nvSpPr>
          <p:cNvPr id="7" name="Marcador de posición de número de diapositiva 6"/>
          <p:cNvSpPr>
            <a:spLocks noGrp="1"/>
          </p:cNvSpPr>
          <p:nvPr>
            <p:ph type="sldNum" sz="quarter" idx="12"/>
          </p:nvPr>
        </p:nvSpPr>
        <p:spPr/>
        <p:txBody>
          <a:bodyPr/>
          <a:lstStyle/>
          <a:p>
            <a:fld id="{0FF54DE5-C571-48E8-A5BC-B369434E2F44}" type="slidenum">
              <a:rPr/>
              <a:pPr/>
              <a:t>‹Nº›</a:t>
            </a:fld>
            <a:endParaRPr lang="es-ES"/>
          </a:p>
        </p:txBody>
      </p:sp>
    </p:spTree>
    <p:extLst>
      <p:ext uri="{BB962C8B-B14F-4D97-AF65-F5344CB8AC3E}">
        <p14:creationId xmlns="" xmlns:p14="http://schemas.microsoft.com/office/powerpoint/2010/main" val="3769764688"/>
      </p:ext>
    </p:extLst>
  </p:cSld>
  <p:clrMapOvr>
    <a:masterClrMapping/>
  </p:clrMapOvr>
  <p:transition spd="med">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s-ES"/>
              <a:t>Haga clic para modificar el estilo de título del patrón</a:t>
            </a:r>
          </a:p>
        </p:txBody>
      </p:sp>
      <p:sp>
        <p:nvSpPr>
          <p:cNvPr id="3" name="Marcador de posición de texto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a:p>
            <a:pPr lvl="5"/>
            <a:r>
              <a:rPr lang="es-ES"/>
              <a:t>Sexto nivel</a:t>
            </a:r>
          </a:p>
          <a:p>
            <a:pPr lvl="6"/>
            <a:r>
              <a:rPr lang="es-ES"/>
              <a:t>Séptimo nivel</a:t>
            </a:r>
          </a:p>
          <a:p>
            <a:pPr lvl="7"/>
            <a:r>
              <a:rPr lang="es-ES"/>
              <a:t>Octavo nivel</a:t>
            </a:r>
          </a:p>
          <a:p>
            <a:pPr lvl="8"/>
            <a:r>
              <a:rPr lang="es-ES"/>
              <a:t>Noveno nivel</a:t>
            </a:r>
          </a:p>
        </p:txBody>
      </p:sp>
      <p:sp>
        <p:nvSpPr>
          <p:cNvPr id="4" name="Marcador de posición de fecha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latinLnBrk="0">
              <a:defRPr lang="es-ES" sz="1200">
                <a:solidFill>
                  <a:schemeClr val="tx1">
                    <a:lumMod val="60000"/>
                    <a:lumOff val="40000"/>
                  </a:schemeClr>
                </a:solidFill>
              </a:defRPr>
            </a:lvl1pPr>
          </a:lstStyle>
          <a:p>
            <a:fld id="{402B9795-92DC-40DC-A1CA-9A4B349D7824}" type="datetimeFigureOut">
              <a:rPr/>
              <a:pPr/>
              <a:t>17/09/2013</a:t>
            </a:fld>
            <a:endParaRPr lang="es-ES"/>
          </a:p>
        </p:txBody>
      </p:sp>
      <p:sp>
        <p:nvSpPr>
          <p:cNvPr id="5" name="Marcador de posición de pie de página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latinLnBrk="0">
              <a:defRPr lang="es-ES" sz="1200">
                <a:solidFill>
                  <a:schemeClr val="tx1">
                    <a:lumMod val="60000"/>
                    <a:lumOff val="40000"/>
                  </a:schemeClr>
                </a:solidFill>
              </a:defRPr>
            </a:lvl1pPr>
          </a:lstStyle>
          <a:p>
            <a:endParaRPr lang="es-ES"/>
          </a:p>
        </p:txBody>
      </p:sp>
      <p:sp>
        <p:nvSpPr>
          <p:cNvPr id="6" name="Marcador de posición de número de diapositiva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latinLnBrk="0">
              <a:defRPr lang="es-ES" sz="1200">
                <a:solidFill>
                  <a:schemeClr val="tx1">
                    <a:lumMod val="60000"/>
                    <a:lumOff val="40000"/>
                  </a:schemeClr>
                </a:solidFill>
              </a:defRPr>
            </a:lvl1pPr>
          </a:lstStyle>
          <a:p>
            <a:fld id="{0FF54DE5-C571-48E8-A5BC-B369434E2F44}" type="slidenum">
              <a:rPr/>
              <a:pPr/>
              <a:t>‹Nº›</a:t>
            </a:fld>
            <a:endParaRPr lang="es-ES"/>
          </a:p>
        </p:txBody>
      </p:sp>
      <p:grpSp>
        <p:nvGrpSpPr>
          <p:cNvPr id="15" name="Grupo 14"/>
          <p:cNvGrpSpPr/>
          <p:nvPr/>
        </p:nvGrpSpPr>
        <p:grpSpPr>
          <a:xfrm>
            <a:off x="1103376" y="1219201"/>
            <a:ext cx="9985248" cy="84403"/>
            <a:chOff x="1073150" y="1219201"/>
            <a:chExt cx="10058400" cy="63125"/>
          </a:xfrm>
        </p:grpSpPr>
        <p:cxnSp>
          <p:nvCxnSpPr>
            <p:cNvPr id="13" name="Conector directo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Conector directo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med">
    <p:wedge/>
  </p:transition>
  <p:txStyles>
    <p:titleStyle>
      <a:lvl1pPr algn="l" defTabSz="914400" rtl="0" eaLnBrk="1" latinLnBrk="0" hangingPunct="1">
        <a:lnSpc>
          <a:spcPct val="90000"/>
        </a:lnSpc>
        <a:spcBef>
          <a:spcPct val="0"/>
        </a:spcBef>
        <a:buNone/>
        <a:defRPr lang="es-ES"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lang="es-ES"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lang="es-ES"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lang="es-ES"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lang="es-ES"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lang="es-ES"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lang="es-ES"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lang="es-ES"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lang="es-ES"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lang="es-ES" sz="1400" kern="1200">
          <a:solidFill>
            <a:schemeClr val="tx1"/>
          </a:solidFill>
          <a:latin typeface="+mn-lt"/>
          <a:ea typeface="+mn-ea"/>
          <a:cs typeface="+mn-cs"/>
        </a:defRPr>
      </a:lvl9pPr>
    </p:bodyStyle>
    <p:other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slideLayout" Target="../slideLayouts/slideLayout8.xml"/><Relationship Id="rId4" Type="http://schemas.openxmlformats.org/officeDocument/2006/relationships/image" Target="../media/image28.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gif"/><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8.xml"/><Relationship Id="rId5" Type="http://schemas.openxmlformats.org/officeDocument/2006/relationships/image" Target="../media/image35.png"/><Relationship Id="rId4" Type="http://schemas.openxmlformats.org/officeDocument/2006/relationships/image" Target="../media/image34.wmf"/></Relationships>
</file>

<file path=ppt/slides/_rels/slide15.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slideLayout" Target="../slideLayouts/slideLayout8.xml"/><Relationship Id="rId4" Type="http://schemas.openxmlformats.org/officeDocument/2006/relationships/image" Target="../media/image40.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gif"/></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image" Target="../media/image11.wmf"/><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w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7.gif"/><Relationship Id="rId4" Type="http://schemas.openxmlformats.org/officeDocument/2006/relationships/image" Target="../media/image16.gif"/></Relationships>
</file>

<file path=ppt/slides/_rels/slide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w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w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a:xfrm>
            <a:off x="1104900" y="2292094"/>
            <a:ext cx="5734050" cy="1897769"/>
          </a:xfrm>
        </p:spPr>
        <p:style>
          <a:lnRef idx="1">
            <a:schemeClr val="accent1"/>
          </a:lnRef>
          <a:fillRef idx="2">
            <a:schemeClr val="accent1"/>
          </a:fillRef>
          <a:effectRef idx="1">
            <a:schemeClr val="accent1"/>
          </a:effectRef>
          <a:fontRef idx="minor">
            <a:schemeClr val="dk1"/>
          </a:fontRef>
        </p:style>
        <p:txBody>
          <a:bodyPr anchor="ctr">
            <a:normAutofit fontScale="90000"/>
          </a:bodyPr>
          <a:lstStyle/>
          <a:p>
            <a:r>
              <a:rPr lang="es-MX" dirty="0" smtClean="0">
                <a:solidFill>
                  <a:srgbClr val="FFFF00"/>
                </a:solidFill>
              </a:rPr>
              <a:t>NORMAS INTERNACIONALES DE AUDITORÍA - </a:t>
            </a:r>
            <a:r>
              <a:rPr lang="es-MX" b="1" dirty="0" smtClean="0">
                <a:solidFill>
                  <a:srgbClr val="FFFF00"/>
                </a:solidFill>
              </a:rPr>
              <a:t>NIA 200</a:t>
            </a:r>
            <a:endParaRPr lang="es-ES" b="1" dirty="0">
              <a:solidFill>
                <a:srgbClr val="FFFF00"/>
              </a:solidFill>
            </a:endParaRPr>
          </a:p>
        </p:txBody>
      </p:sp>
      <p:sp>
        <p:nvSpPr>
          <p:cNvPr id="7" name="Subtítulo 6"/>
          <p:cNvSpPr>
            <a:spLocks noGrp="1"/>
          </p:cNvSpPr>
          <p:nvPr>
            <p:ph type="subTitle" idx="1"/>
          </p:nvPr>
        </p:nvSpPr>
        <p:spPr>
          <a:xfrm>
            <a:off x="1104900" y="4464282"/>
            <a:ext cx="5734050" cy="955565"/>
          </a:xfrm>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r>
              <a:rPr lang="es-ES" b="1" dirty="0" smtClean="0">
                <a:solidFill>
                  <a:schemeClr val="tx1"/>
                </a:solidFill>
              </a:rPr>
              <a:t>Equipo 1:</a:t>
            </a:r>
          </a:p>
          <a:p>
            <a:r>
              <a:rPr lang="es-ES" dirty="0" smtClean="0">
                <a:solidFill>
                  <a:schemeClr val="tx1"/>
                </a:solidFill>
              </a:rPr>
              <a:t>Carrillo Bautista Alejandra </a:t>
            </a:r>
            <a:r>
              <a:rPr lang="es-ES" dirty="0" smtClean="0">
                <a:solidFill>
                  <a:schemeClr val="tx1"/>
                </a:solidFill>
              </a:rPr>
              <a:t>Michel</a:t>
            </a:r>
          </a:p>
          <a:p>
            <a:r>
              <a:rPr lang="es-ES" dirty="0" smtClean="0">
                <a:solidFill>
                  <a:schemeClr val="tx1"/>
                </a:solidFill>
              </a:rPr>
              <a:t>Jiménez Tecuautzin Ana Laura </a:t>
            </a:r>
          </a:p>
          <a:p>
            <a:r>
              <a:rPr lang="es-ES" dirty="0" smtClean="0">
                <a:solidFill>
                  <a:schemeClr val="tx1"/>
                </a:solidFill>
              </a:rPr>
              <a:t>Nava Valencia Amalia</a:t>
            </a:r>
          </a:p>
          <a:p>
            <a:r>
              <a:rPr lang="es-ES" dirty="0" smtClean="0">
                <a:solidFill>
                  <a:schemeClr val="tx1"/>
                </a:solidFill>
              </a:rPr>
              <a:t>Chamu Bolívar Arlene </a:t>
            </a:r>
          </a:p>
        </p:txBody>
      </p:sp>
      <p:pic>
        <p:nvPicPr>
          <p:cNvPr id="4" name="Marcador de posición de imagen 3" descr="Libro abierto sobre mesa, repisas borrosas de libros en el fondo"/>
          <p:cNvPicPr>
            <a:picLocks noGrp="1" noChangeAspect="1"/>
          </p:cNvPicPr>
          <p:nvPr>
            <p:ph type="pic" sz="quarter" idx="13"/>
          </p:nvPr>
        </p:nvPicPr>
        <p:blipFill>
          <a:blip r:embed="rId3" cstate="print">
            <a:extLst>
              <a:ext uri="{28A0092B-C50C-407E-A947-70E740481C1C}">
                <a14:useLocalDpi xmlns="" xmlns:a14="http://schemas.microsoft.com/office/drawing/2010/main" val="0"/>
              </a:ext>
            </a:extLst>
          </a:blip>
          <a:srcRect/>
          <a:stretch>
            <a:fillRect/>
          </a:stretch>
        </p:blipFill>
        <p:spPr/>
      </p:pic>
      <p:pic>
        <p:nvPicPr>
          <p:cNvPr id="18440" name="Picture 8" descr="business laptop md wht"/>
          <p:cNvPicPr>
            <a:picLocks noChangeAspect="1" noChangeArrowheads="1" noCrop="1"/>
          </p:cNvPicPr>
          <p:nvPr/>
        </p:nvPicPr>
        <p:blipFill>
          <a:blip r:embed="rId4" cstate="print"/>
          <a:srcRect/>
          <a:stretch>
            <a:fillRect/>
          </a:stretch>
        </p:blipFill>
        <p:spPr bwMode="auto">
          <a:xfrm>
            <a:off x="2967013" y="1259597"/>
            <a:ext cx="1454861" cy="933537"/>
          </a:xfrm>
          <a:prstGeom prst="rect">
            <a:avLst/>
          </a:prstGeom>
          <a:noFill/>
        </p:spPr>
      </p:pic>
    </p:spTree>
    <p:extLst>
      <p:ext uri="{BB962C8B-B14F-4D97-AF65-F5344CB8AC3E}">
        <p14:creationId xmlns="" xmlns:p14="http://schemas.microsoft.com/office/powerpoint/2010/main" val="1652133998"/>
      </p:ext>
    </p:extLst>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8573" y="1337481"/>
            <a:ext cx="5277135" cy="507831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s-MX" b="1" dirty="0" smtClean="0">
                <a:solidFill>
                  <a:schemeClr val="tx1"/>
                </a:solidFill>
              </a:rPr>
              <a:t>Cumplimiento de los requerimientos aplicables </a:t>
            </a:r>
          </a:p>
          <a:p>
            <a:endParaRPr lang="es-MX" dirty="0" smtClean="0">
              <a:solidFill>
                <a:schemeClr val="tx1"/>
              </a:solidFill>
            </a:endParaRPr>
          </a:p>
          <a:p>
            <a:r>
              <a:rPr lang="es-MX" dirty="0" smtClean="0">
                <a:solidFill>
                  <a:schemeClr val="bg1"/>
                </a:solidFill>
              </a:rPr>
              <a:t>Sin perjuicio de lo dispuesto en el apartado 23, el auditor cumplirá cada uno de los requerimientos de las NIA salvo que en las circunstancias de la auditoría: </a:t>
            </a:r>
          </a:p>
          <a:p>
            <a:endParaRPr lang="es-MX" dirty="0" smtClean="0">
              <a:solidFill>
                <a:srgbClr val="7030A0"/>
              </a:solidFill>
            </a:endParaRPr>
          </a:p>
          <a:p>
            <a:pPr marL="342900" indent="-342900">
              <a:buAutoNum type="alphaLcParenBoth"/>
            </a:pPr>
            <a:r>
              <a:rPr lang="es-MX" dirty="0" smtClean="0">
                <a:solidFill>
                  <a:srgbClr val="7030A0"/>
                </a:solidFill>
              </a:rPr>
              <a:t>no sea aplicable la totalidad de la NIA; o </a:t>
            </a:r>
          </a:p>
          <a:p>
            <a:pPr marL="342900" indent="-342900">
              <a:buAutoNum type="alphaLcParenBoth"/>
            </a:pPr>
            <a:endParaRPr lang="es-MX" dirty="0" smtClean="0">
              <a:solidFill>
                <a:schemeClr val="bg1"/>
              </a:solidFill>
            </a:endParaRPr>
          </a:p>
          <a:p>
            <a:pPr marL="342900" indent="-342900">
              <a:buAutoNum type="alphaLcParenBoth"/>
            </a:pPr>
            <a:r>
              <a:rPr lang="es-MX" dirty="0" smtClean="0">
                <a:solidFill>
                  <a:schemeClr val="bg1"/>
                </a:solidFill>
              </a:rPr>
              <a:t>el requerimiento no sea aplicable porque incluya una condición y ésta no concurra. </a:t>
            </a:r>
          </a:p>
          <a:p>
            <a:pPr marL="342900" indent="-342900"/>
            <a:endParaRPr lang="es-MX" dirty="0" smtClean="0">
              <a:solidFill>
                <a:schemeClr val="bg1"/>
              </a:solidFill>
            </a:endParaRPr>
          </a:p>
          <a:p>
            <a:pPr marL="342900" indent="-342900"/>
            <a:r>
              <a:rPr lang="es-MX" dirty="0" smtClean="0">
                <a:solidFill>
                  <a:srgbClr val="7030A0"/>
                </a:solidFill>
              </a:rPr>
              <a:t>En circunstancias excepcionales, el auditor</a:t>
            </a:r>
          </a:p>
          <a:p>
            <a:pPr marL="342900" indent="-342900"/>
            <a:r>
              <a:rPr lang="es-MX" dirty="0" smtClean="0">
                <a:solidFill>
                  <a:srgbClr val="7030A0"/>
                </a:solidFill>
              </a:rPr>
              <a:t>puede considerar necesario no cumplir un</a:t>
            </a:r>
          </a:p>
          <a:p>
            <a:pPr marL="342900" indent="-342900"/>
            <a:r>
              <a:rPr lang="es-MX" dirty="0" smtClean="0">
                <a:solidFill>
                  <a:srgbClr val="7030A0"/>
                </a:solidFill>
              </a:rPr>
              <a:t>requerimiento aplicable de una NIA. En dichas</a:t>
            </a:r>
          </a:p>
          <a:p>
            <a:pPr marL="342900" indent="-342900"/>
            <a:r>
              <a:rPr lang="es-MX" dirty="0" smtClean="0">
                <a:solidFill>
                  <a:srgbClr val="7030A0"/>
                </a:solidFill>
              </a:rPr>
              <a:t>circunstancias, el auditor aplicará</a:t>
            </a:r>
          </a:p>
          <a:p>
            <a:pPr marL="342900" indent="-342900"/>
            <a:r>
              <a:rPr lang="es-MX" dirty="0" smtClean="0">
                <a:solidFill>
                  <a:srgbClr val="7030A0"/>
                </a:solidFill>
              </a:rPr>
              <a:t>procedimientos de auditoría alternativos para</a:t>
            </a:r>
          </a:p>
          <a:p>
            <a:pPr marL="342900" indent="-342900"/>
            <a:r>
              <a:rPr lang="es-MX" dirty="0" smtClean="0">
                <a:solidFill>
                  <a:srgbClr val="7030A0"/>
                </a:solidFill>
              </a:rPr>
              <a:t>alcanzar el objetivo de dicho requerimiento</a:t>
            </a:r>
            <a:r>
              <a:rPr lang="es-MX" dirty="0" smtClean="0">
                <a:solidFill>
                  <a:schemeClr val="bg1"/>
                </a:solidFill>
              </a:rPr>
              <a:t>. </a:t>
            </a:r>
          </a:p>
        </p:txBody>
      </p:sp>
      <p:sp>
        <p:nvSpPr>
          <p:cNvPr id="5" name="4 Rectángulo"/>
          <p:cNvSpPr/>
          <p:nvPr/>
        </p:nvSpPr>
        <p:spPr>
          <a:xfrm>
            <a:off x="6769290" y="1352630"/>
            <a:ext cx="5008728" cy="31700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s-MX" sz="2000" b="1" dirty="0" smtClean="0">
                <a:solidFill>
                  <a:schemeClr val="tx1"/>
                </a:solidFill>
              </a:rPr>
              <a:t>Objetivo no alcanzado </a:t>
            </a:r>
          </a:p>
          <a:p>
            <a:pPr algn="just"/>
            <a:endParaRPr lang="es-MX" b="1" dirty="0" smtClean="0">
              <a:solidFill>
                <a:schemeClr val="tx1"/>
              </a:solidFill>
            </a:endParaRPr>
          </a:p>
          <a:p>
            <a:pPr algn="just"/>
            <a:r>
              <a:rPr lang="es-MX" b="1" dirty="0" smtClean="0">
                <a:solidFill>
                  <a:srgbClr val="002060"/>
                </a:solidFill>
              </a:rPr>
              <a:t>En el caso de que un objetivo de una NIA aplicable no pueda alcanzarse, el auditor evaluará si ello le impide alcanzar sus objetivos globales y, en consecuencia, si requiere que el auditor, de conformidad con las NIA, exprese una opinión modificada o renuncie al encargo (si las disposiciones legales o reglamentarias aplicables así lo permiten). </a:t>
            </a:r>
          </a:p>
        </p:txBody>
      </p:sp>
      <p:sp>
        <p:nvSpPr>
          <p:cNvPr id="6" name="5 Rectángulo"/>
          <p:cNvSpPr/>
          <p:nvPr/>
        </p:nvSpPr>
        <p:spPr>
          <a:xfrm>
            <a:off x="2304999" y="351009"/>
            <a:ext cx="8036624" cy="461665"/>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es-MX" sz="2400" b="1" dirty="0" smtClean="0"/>
              <a:t>Realización de la auditoría de conformidad con las NIA </a:t>
            </a:r>
          </a:p>
        </p:txBody>
      </p:sp>
      <p:pic>
        <p:nvPicPr>
          <p:cNvPr id="37890" name="Picture 2" descr="C:\Users\Alex y Piz\AppData\Local\Microsoft\Windows\INetCache\IE\00IS1HYY\MC900303675[1].wmf"/>
          <p:cNvPicPr>
            <a:picLocks noChangeAspect="1" noChangeArrowheads="1"/>
          </p:cNvPicPr>
          <p:nvPr/>
        </p:nvPicPr>
        <p:blipFill>
          <a:blip r:embed="rId2" cstate="print"/>
          <a:srcRect/>
          <a:stretch>
            <a:fillRect/>
          </a:stretch>
        </p:blipFill>
        <p:spPr bwMode="auto">
          <a:xfrm>
            <a:off x="10713139" y="1405717"/>
            <a:ext cx="434403" cy="436732"/>
          </a:xfrm>
          <a:prstGeom prst="rect">
            <a:avLst/>
          </a:prstGeom>
          <a:noFill/>
        </p:spPr>
      </p:pic>
      <p:pic>
        <p:nvPicPr>
          <p:cNvPr id="37892" name="Picture 4" descr="C:\Users\Alex y Piz\AppData\Local\Microsoft\Windows\INetCache\IE\WV0O4O6W\MC900305423[1].wmf"/>
          <p:cNvPicPr>
            <a:picLocks noChangeAspect="1" noChangeArrowheads="1"/>
          </p:cNvPicPr>
          <p:nvPr/>
        </p:nvPicPr>
        <p:blipFill>
          <a:blip r:embed="rId3" cstate="print"/>
          <a:srcRect/>
          <a:stretch>
            <a:fillRect/>
          </a:stretch>
        </p:blipFill>
        <p:spPr bwMode="auto">
          <a:xfrm>
            <a:off x="5852426" y="4860357"/>
            <a:ext cx="1808163" cy="1806575"/>
          </a:xfrm>
          <a:prstGeom prst="rect">
            <a:avLst/>
          </a:prstGeom>
          <a:noFill/>
        </p:spPr>
      </p:pic>
      <p:pic>
        <p:nvPicPr>
          <p:cNvPr id="10" name="Picture 2" descr="C:\Users\Alex y Piz\AppData\Local\Microsoft\Windows\INetCache\IE\NW3M8IP0\MM900283618[1].gif"/>
          <p:cNvPicPr>
            <a:picLocks noChangeAspect="1" noChangeArrowheads="1" noCrop="1"/>
          </p:cNvPicPr>
          <p:nvPr/>
        </p:nvPicPr>
        <p:blipFill>
          <a:blip r:embed="rId4" cstate="print"/>
          <a:srcRect/>
          <a:stretch>
            <a:fillRect/>
          </a:stretch>
        </p:blipFill>
        <p:spPr bwMode="auto">
          <a:xfrm>
            <a:off x="9003398" y="4758140"/>
            <a:ext cx="1334449" cy="1397001"/>
          </a:xfrm>
          <a:prstGeom prst="rect">
            <a:avLst/>
          </a:prstGeom>
          <a:noFill/>
        </p:spPr>
      </p:pic>
    </p:spTree>
    <p:extLst>
      <p:ext uri="{BB962C8B-B14F-4D97-AF65-F5344CB8AC3E}">
        <p14:creationId xmlns="" xmlns:p14="http://schemas.microsoft.com/office/powerpoint/2010/main" val="1663864248"/>
      </p:ext>
    </p:extLst>
  </p:cSld>
  <p:clrMapOvr>
    <a:masterClrMapping/>
  </p:clrMapOvr>
  <p:transition spd="med">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04649" y="2769766"/>
            <a:ext cx="10563936" cy="1542927"/>
          </a:xfrm>
        </p:spPr>
        <p:style>
          <a:lnRef idx="1">
            <a:schemeClr val="accent2"/>
          </a:lnRef>
          <a:fillRef idx="3">
            <a:schemeClr val="accent2"/>
          </a:fillRef>
          <a:effectRef idx="2">
            <a:schemeClr val="accent2"/>
          </a:effectRef>
          <a:fontRef idx="minor">
            <a:schemeClr val="lt1"/>
          </a:fontRef>
        </p:style>
        <p:txBody>
          <a:bodyPr>
            <a:normAutofit/>
          </a:bodyPr>
          <a:lstStyle/>
          <a:p>
            <a:pPr algn="ctr"/>
            <a:r>
              <a:rPr lang="es-MX" sz="4000" dirty="0" smtClean="0">
                <a:latin typeface="Arial Rounded MT Bold" pitchFamily="34" charset="0"/>
              </a:rPr>
              <a:t>Guía de aplicación y otras anotaciones explicativas</a:t>
            </a:r>
            <a:endParaRPr lang="es-ES" sz="4000" dirty="0">
              <a:latin typeface="Arial Rounded MT Bold" pitchFamily="34" charset="0"/>
            </a:endParaRPr>
          </a:p>
        </p:txBody>
      </p:sp>
    </p:spTree>
    <p:extLst>
      <p:ext uri="{BB962C8B-B14F-4D97-AF65-F5344CB8AC3E}">
        <p14:creationId xmlns="" xmlns:p14="http://schemas.microsoft.com/office/powerpoint/2010/main" val="1803680321"/>
      </p:ext>
    </p:extLst>
  </p:cSld>
  <p:clrMapOvr>
    <a:masterClrMapping/>
  </p:clrMapOvr>
  <p:transition spd="med">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8798" y="368489"/>
            <a:ext cx="9980682" cy="655093"/>
          </a:xfrm>
        </p:spPr>
        <p:style>
          <a:lnRef idx="1">
            <a:schemeClr val="dk1"/>
          </a:lnRef>
          <a:fillRef idx="2">
            <a:schemeClr val="dk1"/>
          </a:fillRef>
          <a:effectRef idx="1">
            <a:schemeClr val="dk1"/>
          </a:effectRef>
          <a:fontRef idx="minor">
            <a:schemeClr val="dk1"/>
          </a:fontRef>
        </p:style>
        <p:txBody>
          <a:bodyPr anchor="ctr">
            <a:normAutofit/>
          </a:bodyPr>
          <a:lstStyle/>
          <a:p>
            <a:pPr algn="ctr"/>
            <a:r>
              <a:rPr lang="es-MX" b="1" dirty="0" smtClean="0">
                <a:latin typeface="Aharoni" pitchFamily="2" charset="-79"/>
                <a:cs typeface="Aharoni" pitchFamily="2" charset="-79"/>
              </a:rPr>
              <a:t>La auditoría de estados  financieros</a:t>
            </a:r>
            <a:endParaRPr lang="es-ES" dirty="0">
              <a:latin typeface="Aharoni" pitchFamily="2" charset="-79"/>
              <a:cs typeface="Aharoni" pitchFamily="2" charset="-79"/>
            </a:endParaRPr>
          </a:p>
        </p:txBody>
      </p:sp>
      <p:sp>
        <p:nvSpPr>
          <p:cNvPr id="3" name="Marcador de contenido 2"/>
          <p:cNvSpPr>
            <a:spLocks noGrp="1"/>
          </p:cNvSpPr>
          <p:nvPr>
            <p:ph idx="1"/>
          </p:nvPr>
        </p:nvSpPr>
        <p:spPr>
          <a:xfrm>
            <a:off x="791570" y="1282890"/>
            <a:ext cx="8898339" cy="4462818"/>
          </a:xfrm>
        </p:spPr>
        <p:style>
          <a:lnRef idx="2">
            <a:schemeClr val="accent5"/>
          </a:lnRef>
          <a:fillRef idx="1">
            <a:schemeClr val="lt1"/>
          </a:fillRef>
          <a:effectRef idx="0">
            <a:schemeClr val="accent5"/>
          </a:effectRef>
          <a:fontRef idx="minor">
            <a:schemeClr val="dk1"/>
          </a:fontRef>
        </p:style>
        <p:txBody>
          <a:bodyPr anchor="ctr">
            <a:normAutofit fontScale="70000" lnSpcReduction="20000"/>
          </a:bodyPr>
          <a:lstStyle/>
          <a:p>
            <a:pPr marL="0" algn="just">
              <a:buNone/>
            </a:pPr>
            <a:r>
              <a:rPr lang="es-MX" b="1" dirty="0" smtClean="0"/>
              <a:t>Alcance de la auditoría </a:t>
            </a:r>
          </a:p>
          <a:p>
            <a:pPr marL="0" algn="just">
              <a:buNone/>
            </a:pPr>
            <a:r>
              <a:rPr lang="es-MX" b="1" dirty="0" smtClean="0"/>
              <a:t>Preparación de los estados financieros </a:t>
            </a:r>
          </a:p>
          <a:p>
            <a:pPr marL="0" algn="just">
              <a:lnSpc>
                <a:spcPct val="110000"/>
              </a:lnSpc>
              <a:buNone/>
            </a:pPr>
            <a:r>
              <a:rPr lang="es-MX" dirty="0" smtClean="0">
                <a:solidFill>
                  <a:schemeClr val="accent6">
                    <a:lumMod val="50000"/>
                  </a:schemeClr>
                </a:solidFill>
              </a:rPr>
              <a:t>Las disposiciones legales o reglamentarias pueden establecer las responsabilidades de la dirección y, cuando proceda, de los responsables del gobierno de la entidad en relación con la información financiera. </a:t>
            </a:r>
          </a:p>
          <a:p>
            <a:pPr marL="0" algn="just">
              <a:spcBef>
                <a:spcPts val="0"/>
              </a:spcBef>
              <a:buNone/>
            </a:pPr>
            <a:r>
              <a:rPr lang="es-MX" dirty="0" smtClean="0">
                <a:solidFill>
                  <a:schemeClr val="accent6">
                    <a:lumMod val="50000"/>
                  </a:schemeClr>
                </a:solidFill>
              </a:rPr>
              <a:t>La opinión del auditor sobre los estados financieros se refiere a que los estados financieros han</a:t>
            </a:r>
          </a:p>
          <a:p>
            <a:pPr marL="0" algn="just">
              <a:spcBef>
                <a:spcPts val="0"/>
              </a:spcBef>
              <a:buNone/>
            </a:pPr>
            <a:r>
              <a:rPr lang="es-MX" dirty="0" smtClean="0">
                <a:solidFill>
                  <a:schemeClr val="accent6">
                    <a:lumMod val="50000"/>
                  </a:schemeClr>
                </a:solidFill>
              </a:rPr>
              <a:t>sido preparados conforme a la información aplicable.</a:t>
            </a:r>
          </a:p>
          <a:p>
            <a:pPr marL="0" algn="just">
              <a:lnSpc>
                <a:spcPct val="110000"/>
              </a:lnSpc>
            </a:pPr>
            <a:r>
              <a:rPr lang="es-MX" dirty="0" smtClean="0">
                <a:solidFill>
                  <a:schemeClr val="accent6">
                    <a:lumMod val="50000"/>
                  </a:schemeClr>
                </a:solidFill>
              </a:rPr>
              <a:t>Las disposiciones legales o reglamentarias pueden establecer las responsabilidades de la dirección.</a:t>
            </a:r>
          </a:p>
          <a:p>
            <a:pPr marL="0" algn="just">
              <a:lnSpc>
                <a:spcPct val="110000"/>
              </a:lnSpc>
            </a:pPr>
            <a:r>
              <a:rPr lang="es-MX" dirty="0" smtClean="0">
                <a:solidFill>
                  <a:schemeClr val="accent6">
                    <a:lumMod val="50000"/>
                  </a:schemeClr>
                </a:solidFill>
              </a:rPr>
              <a:t>De la preparación de los estados financieros de conformidad con el marco de la información financiera aplicable.</a:t>
            </a:r>
          </a:p>
          <a:p>
            <a:pPr marL="0" algn="just">
              <a:lnSpc>
                <a:spcPct val="110000"/>
              </a:lnSpc>
            </a:pPr>
            <a:r>
              <a:rPr lang="es-MX" dirty="0" smtClean="0">
                <a:solidFill>
                  <a:schemeClr val="accent6">
                    <a:lumMod val="50000"/>
                  </a:schemeClr>
                </a:solidFill>
              </a:rPr>
              <a:t>Del control interno que la dirección y cuando proceda los responsables del gobierno y de proporcionar al auditor: </a:t>
            </a:r>
          </a:p>
          <a:p>
            <a:pPr marL="0" algn="just">
              <a:lnSpc>
                <a:spcPct val="110000"/>
              </a:lnSpc>
            </a:pPr>
            <a:r>
              <a:rPr lang="es-MX" dirty="0" smtClean="0">
                <a:solidFill>
                  <a:schemeClr val="accent6">
                    <a:lumMod val="50000"/>
                  </a:schemeClr>
                </a:solidFill>
              </a:rPr>
              <a:t>Acceso a toda la información de la que tengan conocimiento la dirección y la preparación de los estados financieros , tal como registros , documentación y otro material.</a:t>
            </a:r>
          </a:p>
        </p:txBody>
      </p:sp>
      <p:pic>
        <p:nvPicPr>
          <p:cNvPr id="2056" name="Picture 8" descr="oficina"/>
          <p:cNvPicPr>
            <a:picLocks noChangeAspect="1" noChangeArrowheads="1" noCrop="1"/>
          </p:cNvPicPr>
          <p:nvPr/>
        </p:nvPicPr>
        <p:blipFill>
          <a:blip r:embed="rId2" cstate="print"/>
          <a:srcRect/>
          <a:stretch>
            <a:fillRect/>
          </a:stretch>
        </p:blipFill>
        <p:spPr bwMode="auto">
          <a:xfrm>
            <a:off x="10085696" y="4262888"/>
            <a:ext cx="1761744" cy="1761744"/>
          </a:xfrm>
          <a:prstGeom prst="rect">
            <a:avLst/>
          </a:prstGeom>
          <a:noFill/>
        </p:spPr>
      </p:pic>
    </p:spTree>
    <p:extLst>
      <p:ext uri="{BB962C8B-B14F-4D97-AF65-F5344CB8AC3E}">
        <p14:creationId xmlns="" xmlns:p14="http://schemas.microsoft.com/office/powerpoint/2010/main" val="853701539"/>
      </p:ext>
    </p:extLst>
  </p:cSld>
  <p:clrMapOvr>
    <a:masterClrMapping/>
  </p:clrMapOvr>
  <p:transition spd="med">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6785" y="272955"/>
            <a:ext cx="9731423" cy="859809"/>
          </a:xfrm>
        </p:spPr>
        <p:style>
          <a:lnRef idx="1">
            <a:schemeClr val="dk1"/>
          </a:lnRef>
          <a:fillRef idx="2">
            <a:schemeClr val="dk1"/>
          </a:fillRef>
          <a:effectRef idx="1">
            <a:schemeClr val="dk1"/>
          </a:effectRef>
          <a:fontRef idx="minor">
            <a:schemeClr val="dk1"/>
          </a:fontRef>
        </p:style>
        <p:txBody>
          <a:bodyPr anchor="ctr">
            <a:noAutofit/>
          </a:bodyPr>
          <a:lstStyle/>
          <a:p>
            <a:pPr algn="ctr"/>
            <a:r>
              <a:rPr lang="es-MX" sz="2400" b="1" dirty="0" smtClean="0"/>
              <a:t>Requerimientos de ética relativos a la auditoría de estados financieros</a:t>
            </a:r>
            <a:endParaRPr lang="es-MX" sz="2400" b="1" dirty="0"/>
          </a:p>
        </p:txBody>
      </p:sp>
      <p:sp>
        <p:nvSpPr>
          <p:cNvPr id="4" name="3 Marcador de texto"/>
          <p:cNvSpPr>
            <a:spLocks noGrp="1"/>
          </p:cNvSpPr>
          <p:nvPr>
            <p:ph type="body" sz="half" idx="2"/>
          </p:nvPr>
        </p:nvSpPr>
        <p:spPr>
          <a:xfrm>
            <a:off x="791572" y="1514903"/>
            <a:ext cx="4503760" cy="4012440"/>
          </a:xfrm>
        </p:spPr>
        <p:style>
          <a:lnRef idx="1">
            <a:schemeClr val="accent2"/>
          </a:lnRef>
          <a:fillRef idx="2">
            <a:schemeClr val="accent2"/>
          </a:fillRef>
          <a:effectRef idx="1">
            <a:schemeClr val="accent2"/>
          </a:effectRef>
          <a:fontRef idx="minor">
            <a:schemeClr val="dk1"/>
          </a:fontRef>
        </p:style>
        <p:txBody>
          <a:bodyPr>
            <a:noAutofit/>
          </a:bodyPr>
          <a:lstStyle/>
          <a:p>
            <a:r>
              <a:rPr lang="es-MX" b="1" dirty="0" smtClean="0"/>
              <a:t>El auditor está sujeto a los requerimientos de ética aplicables relativos a los encargos de auditoría de estados financieros, incluidos los relativos a la independencia. </a:t>
            </a:r>
          </a:p>
          <a:p>
            <a:r>
              <a:rPr lang="es-MX" b="1" dirty="0" smtClean="0"/>
              <a:t>La parte A de código del IFAC  establece los principales fundamentos de ética profesional:</a:t>
            </a:r>
          </a:p>
          <a:p>
            <a:pPr>
              <a:buFont typeface="Arial" pitchFamily="34" charset="0"/>
              <a:buChar char="•"/>
            </a:pPr>
            <a:r>
              <a:rPr lang="es-MX" dirty="0" smtClean="0">
                <a:solidFill>
                  <a:srgbClr val="7030A0"/>
                </a:solidFill>
              </a:rPr>
              <a:t>Integridad</a:t>
            </a:r>
          </a:p>
          <a:p>
            <a:pPr>
              <a:buFont typeface="Arial" pitchFamily="34" charset="0"/>
              <a:buChar char="•"/>
            </a:pPr>
            <a:r>
              <a:rPr lang="es-MX" dirty="0" smtClean="0">
                <a:solidFill>
                  <a:srgbClr val="7030A0"/>
                </a:solidFill>
              </a:rPr>
              <a:t>Objetividad</a:t>
            </a:r>
          </a:p>
          <a:p>
            <a:pPr>
              <a:buFont typeface="Arial" pitchFamily="34" charset="0"/>
              <a:buChar char="•"/>
            </a:pPr>
            <a:r>
              <a:rPr lang="es-MX" dirty="0" smtClean="0">
                <a:solidFill>
                  <a:srgbClr val="7030A0"/>
                </a:solidFill>
              </a:rPr>
              <a:t>Competencia y diligencia profesional</a:t>
            </a:r>
          </a:p>
          <a:p>
            <a:pPr>
              <a:buFont typeface="Arial" pitchFamily="34" charset="0"/>
              <a:buChar char="•"/>
            </a:pPr>
            <a:r>
              <a:rPr lang="es-MX" dirty="0" smtClean="0">
                <a:solidFill>
                  <a:srgbClr val="7030A0"/>
                </a:solidFill>
              </a:rPr>
              <a:t>Confidencialidad </a:t>
            </a:r>
          </a:p>
          <a:p>
            <a:pPr>
              <a:buFont typeface="Arial" pitchFamily="34" charset="0"/>
              <a:buChar char="•"/>
            </a:pPr>
            <a:r>
              <a:rPr lang="es-MX" dirty="0" smtClean="0">
                <a:solidFill>
                  <a:srgbClr val="7030A0"/>
                </a:solidFill>
              </a:rPr>
              <a:t>Comportamiento profesional</a:t>
            </a:r>
          </a:p>
        </p:txBody>
      </p:sp>
      <p:sp>
        <p:nvSpPr>
          <p:cNvPr id="7" name="6 Rectángulo"/>
          <p:cNvSpPr/>
          <p:nvPr/>
        </p:nvSpPr>
        <p:spPr>
          <a:xfrm>
            <a:off x="6728345" y="1473957"/>
            <a:ext cx="4449171" cy="403187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s-MX" sz="1600" b="1" dirty="0" smtClean="0"/>
              <a:t>La Norma Internacional de Control de Calidad (NICC), o los requerimientos nacionales </a:t>
            </a:r>
            <a:r>
              <a:rPr lang="es-MX" sz="1600" dirty="0" smtClean="0">
                <a:solidFill>
                  <a:srgbClr val="002060"/>
                </a:solidFill>
              </a:rPr>
              <a:t>que sean al menos igual de exigentes, </a:t>
            </a:r>
            <a:r>
              <a:rPr lang="es-MX" sz="1600" b="1" dirty="0" smtClean="0">
                <a:solidFill>
                  <a:srgbClr val="7030A0"/>
                </a:solidFill>
              </a:rPr>
              <a:t>tratan de las responsabilidades de la firma de auditoría de establecer y mantener su propio sistema de control de calidad para los encargos de auditoría. </a:t>
            </a:r>
          </a:p>
          <a:p>
            <a:endParaRPr lang="es-MX" sz="1600" b="1" dirty="0" smtClean="0">
              <a:solidFill>
                <a:srgbClr val="7030A0"/>
              </a:solidFill>
            </a:endParaRPr>
          </a:p>
          <a:p>
            <a:r>
              <a:rPr lang="es-MX" sz="1600" b="1" dirty="0" smtClean="0">
                <a:solidFill>
                  <a:srgbClr val="002060"/>
                </a:solidFill>
              </a:rPr>
              <a:t>La NICC 1 </a:t>
            </a:r>
            <a:r>
              <a:rPr lang="es-MX" sz="1600" dirty="0" smtClean="0">
                <a:solidFill>
                  <a:srgbClr val="002060"/>
                </a:solidFill>
              </a:rPr>
              <a:t>determina las responsabilidades de la firma de auditoría de establecer políticas y procedimientos diseñados con la finalidad de proporcionar una seguridad razonable de que la firma de auditoría y su personal cumplen los requerimientos de ética aplicables, incluidos los relativos a la independencia.</a:t>
            </a:r>
            <a:endParaRPr lang="es-MX" sz="1600" dirty="0">
              <a:solidFill>
                <a:srgbClr val="002060"/>
              </a:solidFill>
            </a:endParaRPr>
          </a:p>
        </p:txBody>
      </p:sp>
      <p:pic>
        <p:nvPicPr>
          <p:cNvPr id="8" name="Picture 2" descr="http://www.gvsdwatch.org/images/accountant_working_ob_lw.gif"/>
          <p:cNvPicPr>
            <a:picLocks noChangeAspect="1" noChangeArrowheads="1" noCrop="1"/>
          </p:cNvPicPr>
          <p:nvPr/>
        </p:nvPicPr>
        <p:blipFill>
          <a:blip r:embed="rId2" cstate="print"/>
          <a:srcRect/>
          <a:stretch>
            <a:fillRect/>
          </a:stretch>
        </p:blipFill>
        <p:spPr bwMode="auto">
          <a:xfrm>
            <a:off x="5337410" y="5527343"/>
            <a:ext cx="1363642" cy="1122255"/>
          </a:xfrm>
          <a:prstGeom prst="rect">
            <a:avLst/>
          </a:prstGeom>
          <a:noFill/>
        </p:spPr>
      </p:pic>
      <p:pic>
        <p:nvPicPr>
          <p:cNvPr id="9" name="Picture 6" descr="oficina"/>
          <p:cNvPicPr>
            <a:picLocks noChangeAspect="1" noChangeArrowheads="1" noCrop="1"/>
          </p:cNvPicPr>
          <p:nvPr/>
        </p:nvPicPr>
        <p:blipFill>
          <a:blip r:embed="rId3" cstate="print"/>
          <a:srcRect/>
          <a:stretch>
            <a:fillRect/>
          </a:stretch>
        </p:blipFill>
        <p:spPr bwMode="auto">
          <a:xfrm>
            <a:off x="3007957" y="3265178"/>
            <a:ext cx="990835" cy="990835"/>
          </a:xfrm>
          <a:prstGeom prst="rect">
            <a:avLst/>
          </a:prstGeom>
          <a:noFill/>
        </p:spPr>
      </p:pic>
    </p:spTree>
  </p:cSld>
  <p:clrMapOvr>
    <a:masterClrMapping/>
  </p:clrMapOvr>
  <p:transition spd="med">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4294967295"/>
          </p:nvPr>
        </p:nvSpPr>
        <p:spPr>
          <a:xfrm>
            <a:off x="177420" y="194386"/>
            <a:ext cx="5268037" cy="665423"/>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s-MX" b="1" dirty="0" smtClean="0"/>
              <a:t>El escepticismo profesional implica una especial atención, por ejemplo, a: </a:t>
            </a:r>
          </a:p>
        </p:txBody>
      </p:sp>
      <p:sp>
        <p:nvSpPr>
          <p:cNvPr id="5" name="4 Rectángulo"/>
          <p:cNvSpPr/>
          <p:nvPr/>
        </p:nvSpPr>
        <p:spPr>
          <a:xfrm>
            <a:off x="413982" y="4844958"/>
            <a:ext cx="4103429" cy="1815882"/>
          </a:xfrm>
          <a:prstGeom prst="rect">
            <a:avLst/>
          </a:prstGeom>
          <a:ln>
            <a:prstDash val="dash"/>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r>
              <a:rPr lang="es-MX" sz="1400" b="1" dirty="0" smtClean="0">
                <a:solidFill>
                  <a:schemeClr val="tx1"/>
                </a:solidFill>
              </a:rPr>
              <a:t>El escepticismo profesional es necesario para realizar una evaluación crítica de la evidencia de auditoría, lo que implica cuestionar la evidencia de auditoría contradictoria y la fiabilidad de los documentos y las respuestas a indagaciones, así como de otra información obtenida de la dirección y de los responsables del gobierno de la entidad</a:t>
            </a:r>
            <a:endParaRPr lang="es-MX" sz="1400" b="1" dirty="0">
              <a:solidFill>
                <a:schemeClr val="tx1"/>
              </a:solidFill>
            </a:endParaRPr>
          </a:p>
        </p:txBody>
      </p:sp>
      <p:sp>
        <p:nvSpPr>
          <p:cNvPr id="6" name="5 Rectángulo"/>
          <p:cNvSpPr/>
          <p:nvPr/>
        </p:nvSpPr>
        <p:spPr>
          <a:xfrm>
            <a:off x="345743" y="982639"/>
            <a:ext cx="3339153" cy="375487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buFont typeface="Arial" pitchFamily="34" charset="0"/>
              <a:buChar char="•"/>
            </a:pPr>
            <a:r>
              <a:rPr lang="es-MX" sz="1400" dirty="0" smtClean="0">
                <a:solidFill>
                  <a:srgbClr val="002060"/>
                </a:solidFill>
              </a:rPr>
              <a:t>La evidencia de auditoría que contradiga otra evidencia de auditoría obtenida. </a:t>
            </a:r>
          </a:p>
          <a:p>
            <a:pPr>
              <a:buFont typeface="Arial" pitchFamily="34" charset="0"/>
              <a:buChar char="•"/>
            </a:pPr>
            <a:endParaRPr lang="es-MX" sz="1400" dirty="0" smtClean="0">
              <a:solidFill>
                <a:srgbClr val="002060"/>
              </a:solidFill>
            </a:endParaRPr>
          </a:p>
          <a:p>
            <a:pPr>
              <a:buFont typeface="Arial" pitchFamily="34" charset="0"/>
              <a:buChar char="•"/>
            </a:pPr>
            <a:r>
              <a:rPr lang="es-MX" sz="1400" dirty="0" smtClean="0"/>
              <a:t>La información que cuestione la fiabilidad de los documentos y las respuestas a las indagaciones que vayan a utilizarse como evidencia de auditoría. </a:t>
            </a:r>
          </a:p>
          <a:p>
            <a:pPr>
              <a:buFont typeface="Arial" pitchFamily="34" charset="0"/>
              <a:buChar char="•"/>
            </a:pPr>
            <a:endParaRPr lang="es-MX" sz="1400" dirty="0" smtClean="0"/>
          </a:p>
          <a:p>
            <a:pPr>
              <a:buFont typeface="Arial" pitchFamily="34" charset="0"/>
              <a:buChar char="•"/>
            </a:pPr>
            <a:r>
              <a:rPr lang="es-MX" sz="1400" dirty="0" smtClean="0">
                <a:solidFill>
                  <a:srgbClr val="002060"/>
                </a:solidFill>
              </a:rPr>
              <a:t>Las condiciones que puedan indicar un posible fraude. </a:t>
            </a:r>
          </a:p>
          <a:p>
            <a:pPr>
              <a:buFont typeface="Arial" pitchFamily="34" charset="0"/>
              <a:buChar char="•"/>
            </a:pPr>
            <a:endParaRPr lang="es-MX" sz="1400" dirty="0" smtClean="0">
              <a:solidFill>
                <a:srgbClr val="002060"/>
              </a:solidFill>
            </a:endParaRPr>
          </a:p>
          <a:p>
            <a:pPr>
              <a:buFont typeface="Arial" pitchFamily="34" charset="0"/>
              <a:buChar char="•"/>
            </a:pPr>
            <a:r>
              <a:rPr lang="es-MX" sz="1400" dirty="0" smtClean="0"/>
              <a:t>Las circunstancias que sugieran la necesidad de aplicar procedimientos de auditoría adicionales a los requeridos por las NIA.</a:t>
            </a:r>
            <a:endParaRPr lang="es-ES" sz="1400" dirty="0"/>
          </a:p>
        </p:txBody>
      </p:sp>
      <p:sp>
        <p:nvSpPr>
          <p:cNvPr id="9" name="Marcador de texto 3"/>
          <p:cNvSpPr txBox="1">
            <a:spLocks/>
          </p:cNvSpPr>
          <p:nvPr/>
        </p:nvSpPr>
        <p:spPr>
          <a:xfrm>
            <a:off x="6741994" y="177422"/>
            <a:ext cx="5188424" cy="573206"/>
          </a:xfrm>
          <a:prstGeom prst="rect">
            <a:avLst/>
          </a:prstGeom>
        </p:spPr>
        <p:style>
          <a:lnRef idx="1">
            <a:schemeClr val="accent1"/>
          </a:lnRef>
          <a:fillRef idx="2">
            <a:schemeClr val="accent1"/>
          </a:fillRef>
          <a:effectRef idx="1">
            <a:schemeClr val="accent1"/>
          </a:effectRef>
          <a:fontRef idx="minor">
            <a:schemeClr val="dk1"/>
          </a:fontRef>
        </p:style>
        <p:txBody>
          <a:bodyPr vert="horz" lIns="0" tIns="45720" rIns="0" bIns="45720" rtlCol="0">
            <a:noAutofit/>
          </a:bodyPr>
          <a:lstStyle/>
          <a:p>
            <a:pPr marL="228600" indent="-228600" algn="ctr">
              <a:lnSpc>
                <a:spcPct val="90000"/>
              </a:lnSpc>
              <a:spcBef>
                <a:spcPts val="1800"/>
              </a:spcBef>
              <a:buFont typeface="Wingdings" panose="05000000000000000000" pitchFamily="2" charset="2"/>
              <a:buChar char="§"/>
            </a:pPr>
            <a:r>
              <a:rPr lang="es-MX" sz="2400" b="1" dirty="0" smtClean="0"/>
              <a:t>Juicio profesional</a:t>
            </a:r>
          </a:p>
          <a:p>
            <a:pPr marL="228600" marR="0" lvl="0" indent="-228600" algn="ctr"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endParaRPr kumimoji="0" lang="es-MX" sz="2400" b="1" i="0" u="none" strike="noStrike" kern="1200" cap="none" spc="0" normalizeH="0" baseline="0" noProof="0" dirty="0" smtClean="0">
              <a:ln>
                <a:noFill/>
              </a:ln>
              <a:solidFill>
                <a:schemeClr val="dk1"/>
              </a:solidFill>
              <a:effectLst/>
              <a:uLnTx/>
              <a:uFillTx/>
              <a:latin typeface="+mn-lt"/>
              <a:ea typeface="+mn-ea"/>
              <a:cs typeface="+mn-cs"/>
            </a:endParaRPr>
          </a:p>
        </p:txBody>
      </p:sp>
      <p:sp>
        <p:nvSpPr>
          <p:cNvPr id="10" name="9 Rectángulo"/>
          <p:cNvSpPr/>
          <p:nvPr/>
        </p:nvSpPr>
        <p:spPr>
          <a:xfrm>
            <a:off x="6660107" y="904498"/>
            <a:ext cx="5268035" cy="526297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MX" sz="1400" b="1" dirty="0" smtClean="0"/>
              <a:t>El juicio profesional es esencial para realizar una auditoría adecuadamente. El juicio profesional es necesario, en especial, en relación con las decisiones a tomar sobre</a:t>
            </a:r>
            <a:r>
              <a:rPr lang="es-MX" sz="1400" dirty="0" smtClean="0"/>
              <a:t>:</a:t>
            </a:r>
          </a:p>
          <a:p>
            <a:endParaRPr lang="es-MX" sz="1400" dirty="0" smtClean="0"/>
          </a:p>
          <a:p>
            <a:endParaRPr lang="es-MX" sz="1400" dirty="0" smtClean="0"/>
          </a:p>
          <a:p>
            <a:endParaRPr lang="es-MX" sz="1400" dirty="0" smtClean="0"/>
          </a:p>
          <a:p>
            <a:pPr>
              <a:buFont typeface="Arial" pitchFamily="34" charset="0"/>
              <a:buChar char="•"/>
            </a:pPr>
            <a:r>
              <a:rPr lang="es-MX" sz="1400" dirty="0" smtClean="0"/>
              <a:t>La importancia relativa y el riesgo de auditoría. </a:t>
            </a:r>
          </a:p>
          <a:p>
            <a:pPr>
              <a:buFont typeface="Arial" pitchFamily="34" charset="0"/>
              <a:buChar char="•"/>
            </a:pPr>
            <a:endParaRPr lang="es-MX" sz="1400" dirty="0" smtClean="0"/>
          </a:p>
          <a:p>
            <a:pPr>
              <a:buFont typeface="Arial" pitchFamily="34" charset="0"/>
              <a:buChar char="•"/>
            </a:pPr>
            <a:r>
              <a:rPr lang="es-MX" sz="1400" dirty="0" smtClean="0">
                <a:solidFill>
                  <a:srgbClr val="002060"/>
                </a:solidFill>
              </a:rPr>
              <a:t>La naturaleza, el momento de realización y la extensión de los procedimientos de auditoría utilizados para cumplir los requerimientos de las NIA y obtener evidencia de auditoría. </a:t>
            </a:r>
          </a:p>
          <a:p>
            <a:pPr>
              <a:buFont typeface="Arial" pitchFamily="34" charset="0"/>
              <a:buChar char="•"/>
            </a:pPr>
            <a:endParaRPr lang="es-MX" sz="1400" dirty="0" smtClean="0"/>
          </a:p>
          <a:p>
            <a:pPr>
              <a:buFont typeface="Arial" pitchFamily="34" charset="0"/>
              <a:buChar char="•"/>
            </a:pPr>
            <a:r>
              <a:rPr lang="es-MX" sz="1400" dirty="0" smtClean="0"/>
              <a:t>La evaluación de si se ha obtenido evidencia de auditoría suficiente y adecuada y si es necesario hacer algo más para alcanzar los objetivos de las NIA y, de ese modo, los objetivos globales del auditor. </a:t>
            </a:r>
          </a:p>
          <a:p>
            <a:pPr>
              <a:buFont typeface="Arial" pitchFamily="34" charset="0"/>
              <a:buChar char="•"/>
            </a:pPr>
            <a:endParaRPr lang="es-MX" sz="1400" dirty="0" smtClean="0"/>
          </a:p>
          <a:p>
            <a:pPr>
              <a:buFont typeface="Arial" pitchFamily="34" charset="0"/>
              <a:buChar char="•"/>
            </a:pPr>
            <a:r>
              <a:rPr lang="es-MX" sz="1400" dirty="0" smtClean="0">
                <a:solidFill>
                  <a:srgbClr val="002060"/>
                </a:solidFill>
              </a:rPr>
              <a:t>La evaluación de los juicios de la dirección en la aplicación del marco de información financiera aplicable a la entidad</a:t>
            </a:r>
            <a:r>
              <a:rPr lang="es-MX" sz="1400" dirty="0" smtClean="0"/>
              <a:t>. </a:t>
            </a:r>
          </a:p>
          <a:p>
            <a:pPr>
              <a:buFont typeface="Arial" pitchFamily="34" charset="0"/>
              <a:buChar char="•"/>
            </a:pPr>
            <a:endParaRPr lang="es-MX" sz="1400" dirty="0" smtClean="0"/>
          </a:p>
          <a:p>
            <a:pPr>
              <a:buFont typeface="Arial" pitchFamily="34" charset="0"/>
              <a:buChar char="•"/>
            </a:pPr>
            <a:r>
              <a:rPr lang="es-MX" sz="1400" dirty="0" smtClean="0"/>
              <a:t>Las conclusiones sobre la base de la evidencia de auditoría obtenida, por ejemplo, al valorar la razonabilidad de las estimaciones realizadas por la dirección al preparar los estados financieros.</a:t>
            </a:r>
          </a:p>
        </p:txBody>
      </p:sp>
      <p:pic>
        <p:nvPicPr>
          <p:cNvPr id="17" name="Picture 2" descr="C:\Users\Alex y Piz\AppData\Local\Microsoft\Windows\INetCache\IE\WV0O4O6W\MP900442211[1].jpg"/>
          <p:cNvPicPr>
            <a:picLocks noChangeAspect="1" noChangeArrowheads="1"/>
          </p:cNvPicPr>
          <p:nvPr/>
        </p:nvPicPr>
        <p:blipFill>
          <a:blip r:embed="rId2" cstate="print"/>
          <a:srcRect/>
          <a:stretch>
            <a:fillRect/>
          </a:stretch>
        </p:blipFill>
        <p:spPr bwMode="auto">
          <a:xfrm>
            <a:off x="3916908" y="988695"/>
            <a:ext cx="2579425" cy="3596953"/>
          </a:xfrm>
          <a:prstGeom prst="rect">
            <a:avLst/>
          </a:prstGeom>
          <a:noFill/>
        </p:spPr>
      </p:pic>
      <p:pic>
        <p:nvPicPr>
          <p:cNvPr id="36871" name="Picture 7" descr="C:\Users\Alex y Piz\AppData\Local\Microsoft\Windows\INetCache\IE\GM7C71FY\MM900315780[1].gif"/>
          <p:cNvPicPr>
            <a:picLocks noChangeAspect="1" noChangeArrowheads="1" noCrop="1"/>
          </p:cNvPicPr>
          <p:nvPr/>
        </p:nvPicPr>
        <p:blipFill>
          <a:blip r:embed="rId3" cstate="print"/>
          <a:srcRect/>
          <a:stretch>
            <a:fillRect/>
          </a:stretch>
        </p:blipFill>
        <p:spPr bwMode="auto">
          <a:xfrm>
            <a:off x="8743217" y="1605649"/>
            <a:ext cx="857250" cy="638175"/>
          </a:xfrm>
          <a:prstGeom prst="rect">
            <a:avLst/>
          </a:prstGeom>
          <a:noFill/>
        </p:spPr>
      </p:pic>
      <p:pic>
        <p:nvPicPr>
          <p:cNvPr id="36874" name="Picture 10" descr="C:\Users\Alex y Piz\AppData\Local\Microsoft\Windows\INetCache\IE\00IS1HYY\MC900212071[1].wmf"/>
          <p:cNvPicPr>
            <a:picLocks noChangeAspect="1" noChangeArrowheads="1"/>
          </p:cNvPicPr>
          <p:nvPr/>
        </p:nvPicPr>
        <p:blipFill>
          <a:blip r:embed="rId4" cstate="print"/>
          <a:srcRect/>
          <a:stretch>
            <a:fillRect/>
          </a:stretch>
        </p:blipFill>
        <p:spPr bwMode="auto">
          <a:xfrm>
            <a:off x="4988967" y="5169350"/>
            <a:ext cx="1197934" cy="1231450"/>
          </a:xfrm>
          <a:prstGeom prst="rect">
            <a:avLst/>
          </a:prstGeom>
          <a:noFill/>
        </p:spPr>
      </p:pic>
      <p:pic>
        <p:nvPicPr>
          <p:cNvPr id="18" name="Picture 1" descr="C:\Users\Alex y Piz\AppData\Local\Microsoft\Windows\INetCache\IE\NW3M8IP0\MC900441320[1].png"/>
          <p:cNvPicPr>
            <a:picLocks noChangeAspect="1" noChangeArrowheads="1"/>
          </p:cNvPicPr>
          <p:nvPr/>
        </p:nvPicPr>
        <p:blipFill>
          <a:blip r:embed="rId5" cstate="print"/>
          <a:srcRect/>
          <a:stretch>
            <a:fillRect/>
          </a:stretch>
        </p:blipFill>
        <p:spPr bwMode="auto">
          <a:xfrm rot="831340">
            <a:off x="4772343" y="4862453"/>
            <a:ext cx="914276" cy="914276"/>
          </a:xfrm>
          <a:prstGeom prst="rect">
            <a:avLst/>
          </a:prstGeom>
          <a:noFill/>
        </p:spPr>
      </p:pic>
    </p:spTree>
    <p:extLst>
      <p:ext uri="{BB962C8B-B14F-4D97-AF65-F5344CB8AC3E}">
        <p14:creationId xmlns="" xmlns:p14="http://schemas.microsoft.com/office/powerpoint/2010/main" val="853701539"/>
      </p:ext>
    </p:extLst>
  </p:cSld>
  <p:clrMapOvr>
    <a:masterClrMapping/>
  </p:clrMapOvr>
  <p:transition spd="med">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4294967295"/>
          </p:nvPr>
        </p:nvSpPr>
        <p:spPr>
          <a:xfrm>
            <a:off x="218363" y="1408326"/>
            <a:ext cx="5568287" cy="406826"/>
          </a:xfrm>
        </p:spPr>
        <p:style>
          <a:lnRef idx="1">
            <a:schemeClr val="accent1"/>
          </a:lnRef>
          <a:fillRef idx="2">
            <a:schemeClr val="accent1"/>
          </a:fillRef>
          <a:effectRef idx="1">
            <a:schemeClr val="accent1"/>
          </a:effectRef>
          <a:fontRef idx="minor">
            <a:schemeClr val="dk1"/>
          </a:fontRef>
        </p:style>
        <p:txBody>
          <a:bodyPr>
            <a:noAutofit/>
          </a:bodyPr>
          <a:lstStyle/>
          <a:p>
            <a:pPr algn="ctr">
              <a:buNone/>
            </a:pPr>
            <a:r>
              <a:rPr lang="es-MX" sz="1600" b="1" dirty="0" smtClean="0"/>
              <a:t>Suficiencia y adecuación de la evidencia de auditoría</a:t>
            </a:r>
          </a:p>
        </p:txBody>
      </p:sp>
      <p:sp>
        <p:nvSpPr>
          <p:cNvPr id="6" name="5 Rectángulo"/>
          <p:cNvSpPr/>
          <p:nvPr/>
        </p:nvSpPr>
        <p:spPr>
          <a:xfrm>
            <a:off x="468572" y="2006220"/>
            <a:ext cx="5236191" cy="461664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MX" sz="1400" dirty="0" smtClean="0">
                <a:solidFill>
                  <a:srgbClr val="002060"/>
                </a:solidFill>
              </a:rPr>
              <a:t>La evidencia de auditoría es necesaria para fundamentar la opinión y el informe de auditoría. Tiene naturaleza acumulativa y se obtiene principalmente de la aplicación de procedimientos de auditoría en el transcurso de la auditoría. La información de fuentes como auditorías anteriores, procedimientos de control de calidad y los registros contables.</a:t>
            </a:r>
          </a:p>
          <a:p>
            <a:endParaRPr lang="es-MX" sz="1400" dirty="0" smtClean="0">
              <a:solidFill>
                <a:srgbClr val="002060"/>
              </a:solidFill>
            </a:endParaRPr>
          </a:p>
          <a:p>
            <a:r>
              <a:rPr lang="es-MX" sz="1400" dirty="0" smtClean="0">
                <a:solidFill>
                  <a:srgbClr val="002060"/>
                </a:solidFill>
              </a:rPr>
              <a:t>La suficiencia y adecuación de la evidencia de auditoría están interrelacionadas</a:t>
            </a:r>
            <a:r>
              <a:rPr lang="es-MX" sz="1400" dirty="0" smtClean="0"/>
              <a:t>. </a:t>
            </a:r>
          </a:p>
          <a:p>
            <a:endParaRPr lang="es-MX" sz="1400" dirty="0" smtClean="0"/>
          </a:p>
          <a:p>
            <a:r>
              <a:rPr lang="es-MX" sz="1400" b="1" dirty="0" smtClean="0"/>
              <a:t>Suficiencia</a:t>
            </a:r>
            <a:r>
              <a:rPr lang="es-MX" sz="1400" dirty="0" smtClean="0"/>
              <a:t> es la medida cuantitativa de la evidencia de auditoría. La cantidad necesaria de evidencia de auditoría depende de la valoración del auditor del riesgo de que existan incorrecciones, así como de la calidad de dicha evidencia de auditoría.</a:t>
            </a:r>
          </a:p>
          <a:p>
            <a:endParaRPr lang="es-MX" sz="1400" dirty="0" smtClean="0"/>
          </a:p>
          <a:p>
            <a:r>
              <a:rPr lang="es-MX" sz="1400" b="1" dirty="0" smtClean="0"/>
              <a:t>La adecuación </a:t>
            </a:r>
            <a:r>
              <a:rPr lang="es-MX" sz="1400" dirty="0" smtClean="0"/>
              <a:t>es la medida cualitativa de la evidencia de auditoría, es decir, su relevancia y fiabilidad para fundamentar las conclusiones en las que se basa la opinión del auditor. </a:t>
            </a:r>
          </a:p>
        </p:txBody>
      </p:sp>
      <p:sp>
        <p:nvSpPr>
          <p:cNvPr id="10" name="9 Rectángulo"/>
          <p:cNvSpPr/>
          <p:nvPr/>
        </p:nvSpPr>
        <p:spPr>
          <a:xfrm>
            <a:off x="6005014" y="1354875"/>
            <a:ext cx="5390867" cy="5318880"/>
          </a:xfrm>
          <a:prstGeom prst="rect">
            <a:avLst/>
          </a:prstGeom>
        </p:spPr>
        <p:style>
          <a:lnRef idx="1">
            <a:schemeClr val="accent2"/>
          </a:lnRef>
          <a:fillRef idx="2">
            <a:schemeClr val="accent2"/>
          </a:fillRef>
          <a:effectRef idx="1">
            <a:schemeClr val="accent2"/>
          </a:effectRef>
          <a:fontRef idx="minor">
            <a:schemeClr val="dk1"/>
          </a:fontRef>
        </p:style>
        <p:txBody>
          <a:bodyPr wrap="square" numCol="2">
            <a:spAutoFit/>
          </a:bodyPr>
          <a:lstStyle/>
          <a:p>
            <a:r>
              <a:rPr lang="es-MX" sz="1600" b="1" dirty="0" smtClean="0"/>
              <a:t>Riesgo de auditoría:</a:t>
            </a:r>
          </a:p>
          <a:p>
            <a:r>
              <a:rPr lang="es-MX" sz="1400" dirty="0" smtClean="0">
                <a:solidFill>
                  <a:srgbClr val="0070C0"/>
                </a:solidFill>
              </a:rPr>
              <a:t>El riesgo de auditoría es función del riesgo de incorrección material y del riesgo de detección. La valoración de riesgos es una cuestión de juicio profesional.</a:t>
            </a:r>
          </a:p>
          <a:p>
            <a:endParaRPr lang="es-MX" sz="1400" dirty="0" smtClean="0"/>
          </a:p>
          <a:p>
            <a:r>
              <a:rPr lang="es-MX" sz="1600" b="1" dirty="0" smtClean="0"/>
              <a:t>Riesgos de incorrección materia:</a:t>
            </a:r>
          </a:p>
          <a:p>
            <a:r>
              <a:rPr lang="es-MX" sz="1400" dirty="0" smtClean="0">
                <a:solidFill>
                  <a:srgbClr val="0070C0"/>
                </a:solidFill>
              </a:rPr>
              <a:t>Los riesgos de incorrección material pueden estar relacionados con los estados financieros en su conjunto y las afirmaciones sobre determinados tipos de transacciones, saldos contables e información a revelar.</a:t>
            </a:r>
          </a:p>
          <a:p>
            <a:endParaRPr lang="es-MX" sz="1600" b="1" dirty="0" smtClean="0"/>
          </a:p>
          <a:p>
            <a:endParaRPr lang="es-MX" sz="1600" b="1" dirty="0" smtClean="0"/>
          </a:p>
          <a:p>
            <a:endParaRPr lang="es-MX" sz="1600" b="1" dirty="0" smtClean="0"/>
          </a:p>
          <a:p>
            <a:endParaRPr lang="es-MX" sz="1600" b="1" dirty="0" smtClean="0"/>
          </a:p>
          <a:p>
            <a:r>
              <a:rPr lang="es-MX" sz="1600" b="1" dirty="0" smtClean="0"/>
              <a:t>Riesgo de detección:</a:t>
            </a:r>
          </a:p>
          <a:p>
            <a:r>
              <a:rPr lang="es-MX" sz="1400" dirty="0" smtClean="0">
                <a:solidFill>
                  <a:srgbClr val="0070C0"/>
                </a:solidFill>
              </a:rPr>
              <a:t>Para un determinado nivel de riesgo de auditoría, el nivel aceptable de riesgo de detección es inversamente proporcional a los riesgos valorados de incorrección material en las afirmaciones. El riesgo de detección está relacionado con la naturaleza, momento de realización y extensión de los procedimientos de auditoría que el auditor determine con el fin de reducir el riesgo de auditoría a un nivel aceptablemente bajo. </a:t>
            </a:r>
          </a:p>
          <a:p>
            <a:endParaRPr lang="es-MX" sz="1400" dirty="0" smtClean="0"/>
          </a:p>
          <a:p>
            <a:endParaRPr lang="es-MX" sz="1400" dirty="0" smtClean="0"/>
          </a:p>
        </p:txBody>
      </p:sp>
      <p:sp>
        <p:nvSpPr>
          <p:cNvPr id="8" name="7 Rectángulo"/>
          <p:cNvSpPr/>
          <p:nvPr/>
        </p:nvSpPr>
        <p:spPr>
          <a:xfrm>
            <a:off x="1895566" y="501135"/>
            <a:ext cx="8036624" cy="461665"/>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es-MX" sz="2400" b="1" dirty="0" smtClean="0"/>
              <a:t>Realización de la auditoría de conformidad con las NIA </a:t>
            </a:r>
          </a:p>
        </p:txBody>
      </p:sp>
      <p:pic>
        <p:nvPicPr>
          <p:cNvPr id="34820" name="Picture 4" descr="C:\Users\Alex y Piz\AppData\Local\Microsoft\Windows\INetCache\IE\NW3M8IP0\MC900411320[1].wmf"/>
          <p:cNvPicPr>
            <a:picLocks noChangeAspect="1" noChangeArrowheads="1"/>
          </p:cNvPicPr>
          <p:nvPr/>
        </p:nvPicPr>
        <p:blipFill>
          <a:blip r:embed="rId2" cstate="print"/>
          <a:srcRect/>
          <a:stretch>
            <a:fillRect/>
          </a:stretch>
        </p:blipFill>
        <p:spPr bwMode="auto">
          <a:xfrm rot="21035723">
            <a:off x="7004255" y="5392141"/>
            <a:ext cx="1204851" cy="961938"/>
          </a:xfrm>
          <a:prstGeom prst="rect">
            <a:avLst/>
          </a:prstGeom>
          <a:noFill/>
        </p:spPr>
      </p:pic>
      <p:pic>
        <p:nvPicPr>
          <p:cNvPr id="34822" name="Picture 6" descr="http://www.gifss.com/profesiones/detectives/detective-01.gif"/>
          <p:cNvPicPr>
            <a:picLocks noChangeAspect="1" noChangeArrowheads="1" noCrop="1"/>
          </p:cNvPicPr>
          <p:nvPr/>
        </p:nvPicPr>
        <p:blipFill>
          <a:blip r:embed="rId3" cstate="print"/>
          <a:srcRect/>
          <a:stretch>
            <a:fillRect/>
          </a:stretch>
        </p:blipFill>
        <p:spPr bwMode="auto">
          <a:xfrm>
            <a:off x="9122154" y="5157478"/>
            <a:ext cx="1441214" cy="1441214"/>
          </a:xfrm>
          <a:prstGeom prst="rect">
            <a:avLst/>
          </a:prstGeom>
          <a:noFill/>
        </p:spPr>
      </p:pic>
    </p:spTree>
    <p:extLst>
      <p:ext uri="{BB962C8B-B14F-4D97-AF65-F5344CB8AC3E}">
        <p14:creationId xmlns="" xmlns:p14="http://schemas.microsoft.com/office/powerpoint/2010/main" val="853701539"/>
      </p:ext>
    </p:extLst>
  </p:cSld>
  <p:clrMapOvr>
    <a:masterClrMapping/>
  </p:clrMapOvr>
  <p:transition spd="med">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4294967295"/>
          </p:nvPr>
        </p:nvSpPr>
        <p:spPr>
          <a:xfrm>
            <a:off x="436729" y="272955"/>
            <a:ext cx="4394579" cy="736980"/>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ctr">
              <a:buNone/>
            </a:pPr>
            <a:r>
              <a:rPr lang="es-MX" sz="2800" b="1" dirty="0" smtClean="0"/>
              <a:t>Limitaciones inherentes a la auditoría</a:t>
            </a:r>
          </a:p>
        </p:txBody>
      </p:sp>
      <p:sp>
        <p:nvSpPr>
          <p:cNvPr id="6" name="5 Rectángulo"/>
          <p:cNvSpPr/>
          <p:nvPr/>
        </p:nvSpPr>
        <p:spPr>
          <a:xfrm>
            <a:off x="395786" y="1009935"/>
            <a:ext cx="4435522" cy="332398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MX" sz="1400" b="1" dirty="0" smtClean="0">
                <a:solidFill>
                  <a:schemeClr val="tx1"/>
                </a:solidFill>
              </a:rPr>
              <a:t>No es posible, que el auditor reduzca a cero el riesgo de auditoría, el auditor no puede obtener una seguridad absoluta de que los estados financieros estén libres de incorrección material, debida a fraude o error. </a:t>
            </a:r>
          </a:p>
          <a:p>
            <a:endParaRPr lang="es-MX" sz="1400" b="1" dirty="0" smtClean="0">
              <a:solidFill>
                <a:schemeClr val="tx1"/>
              </a:solidFill>
            </a:endParaRPr>
          </a:p>
          <a:p>
            <a:r>
              <a:rPr lang="es-MX" sz="1400" b="1" dirty="0" smtClean="0">
                <a:solidFill>
                  <a:schemeClr val="tx1"/>
                </a:solidFill>
              </a:rPr>
              <a:t>Las limitaciones inherentes a la auditoría surgen de: </a:t>
            </a:r>
          </a:p>
          <a:p>
            <a:endParaRPr lang="es-MX" sz="1400" dirty="0" smtClean="0"/>
          </a:p>
          <a:p>
            <a:pPr>
              <a:buFont typeface="Arial" pitchFamily="34" charset="0"/>
              <a:buChar char="•"/>
            </a:pPr>
            <a:r>
              <a:rPr lang="es-MX" sz="1400" b="1" dirty="0" smtClean="0">
                <a:solidFill>
                  <a:srgbClr val="0070C0"/>
                </a:solidFill>
              </a:rPr>
              <a:t>la naturaleza de la información financiera.</a:t>
            </a:r>
          </a:p>
          <a:p>
            <a:pPr>
              <a:buFont typeface="Arial" pitchFamily="34" charset="0"/>
              <a:buChar char="•"/>
            </a:pPr>
            <a:endParaRPr lang="es-MX" sz="1400" b="1" dirty="0" smtClean="0">
              <a:solidFill>
                <a:srgbClr val="0070C0"/>
              </a:solidFill>
            </a:endParaRPr>
          </a:p>
          <a:p>
            <a:pPr>
              <a:buFont typeface="Arial" pitchFamily="34" charset="0"/>
              <a:buChar char="•"/>
            </a:pPr>
            <a:r>
              <a:rPr lang="es-MX" sz="1400" b="1" dirty="0" smtClean="0">
                <a:solidFill>
                  <a:srgbClr val="0070C0"/>
                </a:solidFill>
              </a:rPr>
              <a:t>La naturaleza de los procedimientos de auditoría.</a:t>
            </a:r>
          </a:p>
          <a:p>
            <a:pPr>
              <a:buFont typeface="Arial" pitchFamily="34" charset="0"/>
              <a:buChar char="•"/>
            </a:pPr>
            <a:endParaRPr lang="es-MX" sz="1400" b="1" dirty="0" smtClean="0">
              <a:solidFill>
                <a:srgbClr val="0070C0"/>
              </a:solidFill>
            </a:endParaRPr>
          </a:p>
          <a:p>
            <a:pPr>
              <a:buFont typeface="Arial" pitchFamily="34" charset="0"/>
              <a:buChar char="•"/>
            </a:pPr>
            <a:r>
              <a:rPr lang="es-MX" sz="1400" b="1" dirty="0" smtClean="0">
                <a:solidFill>
                  <a:srgbClr val="0070C0"/>
                </a:solidFill>
              </a:rPr>
              <a:t>La necesidad de que la auditoría se realice en un plazo de tiempo y con un coste razonables</a:t>
            </a:r>
          </a:p>
          <a:p>
            <a:endParaRPr lang="es-ES" sz="1400" dirty="0"/>
          </a:p>
        </p:txBody>
      </p:sp>
      <p:sp>
        <p:nvSpPr>
          <p:cNvPr id="9" name="Marcador de texto 3"/>
          <p:cNvSpPr txBox="1">
            <a:spLocks/>
          </p:cNvSpPr>
          <p:nvPr/>
        </p:nvSpPr>
        <p:spPr>
          <a:xfrm>
            <a:off x="5841242" y="272955"/>
            <a:ext cx="5909480" cy="7096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45720" rtlCol="0">
            <a:noAutofit/>
          </a:bodyPr>
          <a:lstStyle/>
          <a:p>
            <a:pPr marL="228600" lvl="0" indent="-228600" algn="ctr">
              <a:lnSpc>
                <a:spcPct val="90000"/>
              </a:lnSpc>
              <a:spcBef>
                <a:spcPts val="1800"/>
              </a:spcBef>
            </a:pPr>
            <a:r>
              <a:rPr lang="es-MX" sz="2400" b="1" dirty="0" smtClean="0"/>
              <a:t>La naturaleza de la información financiera </a:t>
            </a:r>
            <a:endParaRPr kumimoji="0" lang="es-MX" sz="2400" b="1" i="0" u="none" strike="noStrike" kern="1200" cap="none" spc="0" normalizeH="0" baseline="0" noProof="0" dirty="0" smtClean="0">
              <a:ln>
                <a:noFill/>
              </a:ln>
              <a:solidFill>
                <a:schemeClr val="dk1"/>
              </a:solidFill>
              <a:effectLst/>
              <a:uLnTx/>
              <a:uFillTx/>
              <a:latin typeface="+mn-lt"/>
              <a:ea typeface="+mn-ea"/>
              <a:cs typeface="+mn-cs"/>
            </a:endParaRPr>
          </a:p>
        </p:txBody>
      </p:sp>
      <p:sp>
        <p:nvSpPr>
          <p:cNvPr id="10" name="9 Rectángulo"/>
          <p:cNvSpPr/>
          <p:nvPr/>
        </p:nvSpPr>
        <p:spPr>
          <a:xfrm>
            <a:off x="5813946" y="982636"/>
            <a:ext cx="6005015"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MX" sz="1600" b="1" dirty="0" smtClean="0"/>
              <a:t>La preparación de estados financieros conlleva juicios de la dirección al aplicar a los hechos y circunstancias de la entidad los requerimientos del marco de información financiera aplicable. </a:t>
            </a:r>
          </a:p>
          <a:p>
            <a:pPr algn="just"/>
            <a:endParaRPr lang="es-MX" sz="1600" dirty="0" smtClean="0"/>
          </a:p>
          <a:p>
            <a:pPr algn="just"/>
            <a:r>
              <a:rPr lang="es-MX" sz="1600" b="1" dirty="0" smtClean="0">
                <a:solidFill>
                  <a:srgbClr val="0070C0"/>
                </a:solidFill>
              </a:rPr>
              <a:t>Adicionalmente, numerosas partidas de los estados financieros llevan implícitas decisiones o valoraciones subjetivas o cierto grado de incertidumbre, y puede haber diversas interpretaciones o juicios aceptables.</a:t>
            </a:r>
            <a:endParaRPr lang="es-MX" sz="1600" b="1" dirty="0">
              <a:solidFill>
                <a:srgbClr val="0070C0"/>
              </a:solidFill>
            </a:endParaRPr>
          </a:p>
        </p:txBody>
      </p:sp>
      <p:pic>
        <p:nvPicPr>
          <p:cNvPr id="8" name="Picture 1" descr="C:\Users\Alex y Piz\AppData\Local\Microsoft\Windows\INetCache\IE\WV0O4O6W\MC900303613[1].wmf"/>
          <p:cNvPicPr>
            <a:picLocks noChangeAspect="1" noChangeArrowheads="1"/>
          </p:cNvPicPr>
          <p:nvPr/>
        </p:nvPicPr>
        <p:blipFill>
          <a:blip r:embed="rId2" cstate="print"/>
          <a:srcRect/>
          <a:stretch>
            <a:fillRect/>
          </a:stretch>
        </p:blipFill>
        <p:spPr bwMode="auto">
          <a:xfrm>
            <a:off x="572946" y="4658623"/>
            <a:ext cx="2456858" cy="1905950"/>
          </a:xfrm>
          <a:prstGeom prst="rect">
            <a:avLst/>
          </a:prstGeom>
          <a:noFill/>
        </p:spPr>
      </p:pic>
      <p:pic>
        <p:nvPicPr>
          <p:cNvPr id="33800" name="Picture 8" descr="C:\Users\Alex y Piz\AppData\Local\Microsoft\Windows\INetCache\IE\GM7C71FY\MC900078711[1].wmf"/>
          <p:cNvPicPr>
            <a:picLocks noChangeAspect="1" noChangeArrowheads="1"/>
          </p:cNvPicPr>
          <p:nvPr/>
        </p:nvPicPr>
        <p:blipFill>
          <a:blip r:embed="rId3" cstate="print"/>
          <a:srcRect/>
          <a:stretch>
            <a:fillRect/>
          </a:stretch>
        </p:blipFill>
        <p:spPr bwMode="auto">
          <a:xfrm>
            <a:off x="3542260" y="4517409"/>
            <a:ext cx="875269" cy="2122227"/>
          </a:xfrm>
          <a:prstGeom prst="rect">
            <a:avLst/>
          </a:prstGeom>
          <a:noFill/>
        </p:spPr>
      </p:pic>
      <p:sp>
        <p:nvSpPr>
          <p:cNvPr id="11" name="Marcador de texto 3"/>
          <p:cNvSpPr txBox="1">
            <a:spLocks/>
          </p:cNvSpPr>
          <p:nvPr/>
        </p:nvSpPr>
        <p:spPr>
          <a:xfrm>
            <a:off x="5611505" y="3632580"/>
            <a:ext cx="5879910" cy="7096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45720" rtlCol="0">
            <a:noAutofit/>
          </a:bodyPr>
          <a:lstStyle/>
          <a:p>
            <a:pPr marL="228600" lvl="0" indent="-228600" algn="ctr">
              <a:lnSpc>
                <a:spcPct val="90000"/>
              </a:lnSpc>
              <a:spcBef>
                <a:spcPts val="1800"/>
              </a:spcBef>
            </a:pPr>
            <a:r>
              <a:rPr lang="es-MX" sz="2400" b="1" dirty="0" smtClean="0"/>
              <a:t>La naturaleza de la información financiera </a:t>
            </a:r>
            <a:endParaRPr kumimoji="0" lang="es-MX" sz="2400" b="1" i="0" u="none" strike="noStrike" kern="1200" cap="none" spc="0" normalizeH="0" baseline="0" noProof="0" dirty="0" smtClean="0">
              <a:ln>
                <a:noFill/>
              </a:ln>
              <a:solidFill>
                <a:schemeClr val="dk1"/>
              </a:solidFill>
              <a:effectLst/>
              <a:uLnTx/>
              <a:uFillTx/>
              <a:latin typeface="+mn-lt"/>
              <a:ea typeface="+mn-ea"/>
              <a:cs typeface="+mn-cs"/>
            </a:endParaRPr>
          </a:p>
        </p:txBody>
      </p:sp>
      <p:sp>
        <p:nvSpPr>
          <p:cNvPr id="12" name="11 Rectángulo"/>
          <p:cNvSpPr/>
          <p:nvPr/>
        </p:nvSpPr>
        <p:spPr>
          <a:xfrm>
            <a:off x="5500048" y="4383204"/>
            <a:ext cx="6116471" cy="181588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sz="1600" b="1" dirty="0" smtClean="0">
                <a:solidFill>
                  <a:schemeClr val="tx1"/>
                </a:solidFill>
              </a:rPr>
              <a:t>Existen limitaciones practicas y legales de la capacidad del auditor de obtener evidencia de auditoria</a:t>
            </a:r>
            <a:r>
              <a:rPr lang="es-ES" sz="1600" dirty="0" smtClean="0"/>
              <a:t>:</a:t>
            </a:r>
          </a:p>
          <a:p>
            <a:pPr algn="just"/>
            <a:endParaRPr lang="es-MX" sz="1600" dirty="0" smtClean="0"/>
          </a:p>
          <a:p>
            <a:pPr algn="just"/>
            <a:r>
              <a:rPr lang="es-ES" sz="1600" b="1" dirty="0" smtClean="0">
                <a:solidFill>
                  <a:srgbClr val="0070C0"/>
                </a:solidFill>
              </a:rPr>
              <a:t>Existe la posibilidad de que la dirección u otros puedan no proporcionar, de manera intencionada o no, toda la información que sea relevante para la preparación de los estados financieros o que haya solicitado el auditor.</a:t>
            </a:r>
            <a:endParaRPr lang="es-MX" sz="1600" b="1" dirty="0">
              <a:solidFill>
                <a:srgbClr val="0070C0"/>
              </a:solidFill>
            </a:endParaRPr>
          </a:p>
        </p:txBody>
      </p:sp>
      <p:pic>
        <p:nvPicPr>
          <p:cNvPr id="13" name="Picture 4" descr="C:\Users\Alex y Piz\AppData\Local\Microsoft\Windows\INetCache\IE\00IS1HYY\MM900365227[1].gif"/>
          <p:cNvPicPr>
            <a:picLocks noChangeAspect="1" noChangeArrowheads="1" noCrop="1"/>
          </p:cNvPicPr>
          <p:nvPr/>
        </p:nvPicPr>
        <p:blipFill>
          <a:blip r:embed="rId4" cstate="print"/>
          <a:srcRect/>
          <a:stretch>
            <a:fillRect/>
          </a:stretch>
        </p:blipFill>
        <p:spPr bwMode="auto">
          <a:xfrm>
            <a:off x="4644242" y="3138986"/>
            <a:ext cx="1633728" cy="1633728"/>
          </a:xfrm>
          <a:prstGeom prst="rect">
            <a:avLst/>
          </a:prstGeom>
          <a:noFill/>
        </p:spPr>
      </p:pic>
    </p:spTree>
    <p:extLst>
      <p:ext uri="{BB962C8B-B14F-4D97-AF65-F5344CB8AC3E}">
        <p14:creationId xmlns="" xmlns:p14="http://schemas.microsoft.com/office/powerpoint/2010/main" val="853701539"/>
      </p:ext>
    </p:extLst>
  </p:cSld>
  <p:clrMapOvr>
    <a:masterClrMapping/>
  </p:clrMapOvr>
  <p:transition spd="med">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Realización de la auditoría de conformidad con las NIA</a:t>
            </a:r>
            <a:endParaRPr lang="es-ES" dirty="0"/>
          </a:p>
        </p:txBody>
      </p:sp>
    </p:spTree>
    <p:extLst>
      <p:ext uri="{BB962C8B-B14F-4D97-AF65-F5344CB8AC3E}">
        <p14:creationId xmlns="" xmlns:p14="http://schemas.microsoft.com/office/powerpoint/2010/main" val="2634345544"/>
      </p:ext>
    </p:extLst>
  </p:cSld>
  <p:clrMapOvr>
    <a:masterClrMapping/>
  </p:clrMapOvr>
  <p:transition spd="med">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14232" y="1296538"/>
            <a:ext cx="4881349" cy="280076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buFont typeface="Arial" pitchFamily="34" charset="0"/>
              <a:buChar char="•"/>
            </a:pPr>
            <a:r>
              <a:rPr lang="es-MX" sz="1600" dirty="0" smtClean="0">
                <a:solidFill>
                  <a:schemeClr val="tx1"/>
                </a:solidFill>
              </a:rPr>
              <a:t>En la realización de una auditoría, el auditor debe cumplir; además de las </a:t>
            </a:r>
            <a:r>
              <a:rPr lang="es-MX" sz="1600" b="1" dirty="0" smtClean="0">
                <a:solidFill>
                  <a:schemeClr val="tx1"/>
                </a:solidFill>
              </a:rPr>
              <a:t>NIA</a:t>
            </a:r>
            <a:r>
              <a:rPr lang="es-MX" sz="1600" dirty="0" smtClean="0">
                <a:solidFill>
                  <a:schemeClr val="tx1"/>
                </a:solidFill>
              </a:rPr>
              <a:t>, con </a:t>
            </a:r>
            <a:r>
              <a:rPr lang="es-MX" sz="1600" b="1" dirty="0" smtClean="0">
                <a:solidFill>
                  <a:schemeClr val="tx1"/>
                </a:solidFill>
              </a:rPr>
              <a:t>requerimientos legales </a:t>
            </a:r>
            <a:r>
              <a:rPr lang="es-MX" sz="1600" dirty="0" smtClean="0">
                <a:solidFill>
                  <a:schemeClr val="tx1"/>
                </a:solidFill>
              </a:rPr>
              <a:t>o </a:t>
            </a:r>
            <a:r>
              <a:rPr lang="es-MX" sz="1600" b="1" dirty="0" smtClean="0">
                <a:solidFill>
                  <a:schemeClr val="tx1"/>
                </a:solidFill>
              </a:rPr>
              <a:t>reglamentarios</a:t>
            </a:r>
            <a:r>
              <a:rPr lang="es-MX" sz="1600" dirty="0" smtClean="0">
                <a:solidFill>
                  <a:schemeClr val="tx1"/>
                </a:solidFill>
              </a:rPr>
              <a:t>. Las NIA no invalidan las disposiciones legales o reglamentarias que regulan la auditoría de estados financieros.</a:t>
            </a:r>
          </a:p>
          <a:p>
            <a:endParaRPr lang="es-MX" sz="1600" dirty="0" smtClean="0">
              <a:solidFill>
                <a:schemeClr val="tx1"/>
              </a:solidFill>
            </a:endParaRPr>
          </a:p>
          <a:p>
            <a:pPr>
              <a:buFont typeface="Arial" pitchFamily="34" charset="0"/>
              <a:buChar char="•"/>
            </a:pPr>
            <a:r>
              <a:rPr lang="es-MX" sz="1600" dirty="0" smtClean="0">
                <a:solidFill>
                  <a:srgbClr val="7030A0"/>
                </a:solidFill>
              </a:rPr>
              <a:t>El auditor también puede realizar la auditoría de conformidad tanto con las </a:t>
            </a:r>
            <a:r>
              <a:rPr lang="es-MX" sz="1600" b="1" dirty="0" smtClean="0">
                <a:solidFill>
                  <a:srgbClr val="7030A0"/>
                </a:solidFill>
              </a:rPr>
              <a:t>NIA</a:t>
            </a:r>
            <a:r>
              <a:rPr lang="es-MX" sz="1600" dirty="0" smtClean="0">
                <a:solidFill>
                  <a:srgbClr val="7030A0"/>
                </a:solidFill>
              </a:rPr>
              <a:t> como con las </a:t>
            </a:r>
            <a:r>
              <a:rPr lang="es-MX" sz="1600" b="1" dirty="0" smtClean="0">
                <a:solidFill>
                  <a:srgbClr val="7030A0"/>
                </a:solidFill>
              </a:rPr>
              <a:t>normas de auditoría </a:t>
            </a:r>
            <a:r>
              <a:rPr lang="es-MX" sz="1600" dirty="0" smtClean="0">
                <a:solidFill>
                  <a:srgbClr val="7030A0"/>
                </a:solidFill>
              </a:rPr>
              <a:t>de una determinada jurisdicción o país. </a:t>
            </a:r>
            <a:endParaRPr lang="es-MX" sz="1600" dirty="0">
              <a:solidFill>
                <a:srgbClr val="7030A0"/>
              </a:solidFill>
            </a:endParaRPr>
          </a:p>
        </p:txBody>
      </p:sp>
      <p:sp>
        <p:nvSpPr>
          <p:cNvPr id="9" name="8 Rectángulo"/>
          <p:cNvSpPr/>
          <p:nvPr/>
        </p:nvSpPr>
        <p:spPr>
          <a:xfrm>
            <a:off x="1010143" y="682388"/>
            <a:ext cx="3466322"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s-ES" sz="2400" b="1" dirty="0" smtClean="0"/>
              <a:t>Naturaleza de las NIA</a:t>
            </a:r>
            <a:endParaRPr lang="es-MX" sz="2400" b="1" dirty="0"/>
          </a:p>
        </p:txBody>
      </p:sp>
      <p:sp>
        <p:nvSpPr>
          <p:cNvPr id="10" name="9 Rectángulo"/>
          <p:cNvSpPr/>
          <p:nvPr/>
        </p:nvSpPr>
        <p:spPr>
          <a:xfrm>
            <a:off x="7617934" y="711958"/>
            <a:ext cx="3466322" cy="46166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s-MX" sz="2400" b="1" dirty="0" smtClean="0"/>
              <a:t>Contenido de las NIA</a:t>
            </a:r>
            <a:endParaRPr lang="es-MX" sz="2400" b="1" dirty="0"/>
          </a:p>
        </p:txBody>
      </p:sp>
      <p:sp>
        <p:nvSpPr>
          <p:cNvPr id="12" name="11 Rectángulo"/>
          <p:cNvSpPr/>
          <p:nvPr/>
        </p:nvSpPr>
        <p:spPr>
          <a:xfrm>
            <a:off x="6619164" y="1312459"/>
            <a:ext cx="4860877" cy="255454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MX" sz="1600" b="1" dirty="0" smtClean="0">
                <a:solidFill>
                  <a:srgbClr val="0070C0"/>
                </a:solidFill>
              </a:rPr>
              <a:t>Además de los objetivos y requerimientos </a:t>
            </a:r>
          </a:p>
          <a:p>
            <a:r>
              <a:rPr lang="es-MX" sz="1600" b="1" dirty="0" smtClean="0">
                <a:solidFill>
                  <a:srgbClr val="0070C0"/>
                </a:solidFill>
              </a:rPr>
              <a:t>Una NIA contiene</a:t>
            </a:r>
            <a:r>
              <a:rPr lang="es-MX" sz="1600" dirty="0" smtClean="0">
                <a:solidFill>
                  <a:srgbClr val="0070C0"/>
                </a:solidFill>
              </a:rPr>
              <a:t>…</a:t>
            </a:r>
          </a:p>
          <a:p>
            <a:pPr>
              <a:buFont typeface="Arial" pitchFamily="34" charset="0"/>
              <a:buChar char="•"/>
            </a:pPr>
            <a:r>
              <a:rPr lang="es-MX" sz="1600" dirty="0" smtClean="0">
                <a:solidFill>
                  <a:schemeClr val="tx1"/>
                </a:solidFill>
              </a:rPr>
              <a:t>Orientaciones relacionadas con ellos bajo la forma de una guía de aplicación y otras anotaciones explicativas. </a:t>
            </a:r>
          </a:p>
          <a:p>
            <a:pPr>
              <a:buFont typeface="Arial" pitchFamily="34" charset="0"/>
              <a:buChar char="•"/>
            </a:pPr>
            <a:endParaRPr lang="es-MX" sz="1600" dirty="0" smtClean="0">
              <a:solidFill>
                <a:schemeClr val="tx1"/>
              </a:solidFill>
            </a:endParaRPr>
          </a:p>
          <a:p>
            <a:pPr>
              <a:buFont typeface="Arial" pitchFamily="34" charset="0"/>
              <a:buChar char="•"/>
            </a:pPr>
            <a:r>
              <a:rPr lang="es-MX" sz="1600" dirty="0" smtClean="0">
                <a:solidFill>
                  <a:srgbClr val="0070C0"/>
                </a:solidFill>
              </a:rPr>
              <a:t>También puede contener una introducción en la que se proporcione el contexto relevante para una correcta comprensión de la NIA, así como definiciones</a:t>
            </a:r>
            <a:endParaRPr lang="es-MX" sz="1600" dirty="0">
              <a:solidFill>
                <a:srgbClr val="0070C0"/>
              </a:solidFill>
            </a:endParaRPr>
          </a:p>
        </p:txBody>
      </p:sp>
      <p:sp>
        <p:nvSpPr>
          <p:cNvPr id="13" name="12 Rectángulo"/>
          <p:cNvSpPr/>
          <p:nvPr/>
        </p:nvSpPr>
        <p:spPr>
          <a:xfrm>
            <a:off x="4107046" y="4240620"/>
            <a:ext cx="4352730" cy="40011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s-MX" sz="2000" b="1" dirty="0" smtClean="0"/>
              <a:t>Objetivos establecidos en cada NIA</a:t>
            </a:r>
            <a:endParaRPr lang="es-MX" sz="2000" b="1" dirty="0"/>
          </a:p>
        </p:txBody>
      </p:sp>
      <p:sp>
        <p:nvSpPr>
          <p:cNvPr id="14" name="13 Rectángulo"/>
          <p:cNvSpPr/>
          <p:nvPr/>
        </p:nvSpPr>
        <p:spPr>
          <a:xfrm>
            <a:off x="1724165" y="4672800"/>
            <a:ext cx="8770963" cy="107721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MX" sz="1600" b="1" dirty="0" smtClean="0">
                <a:solidFill>
                  <a:schemeClr val="accent6">
                    <a:lumMod val="50000"/>
                  </a:schemeClr>
                </a:solidFill>
              </a:rPr>
              <a:t>Los objetivos de cada NIA sirven para dirigir al auditor hacia el resultado que persigue la NIA, a la vez que facilita al auditor: </a:t>
            </a:r>
            <a:r>
              <a:rPr lang="es-MX" sz="1600" b="1" dirty="0" smtClean="0">
                <a:solidFill>
                  <a:srgbClr val="7030A0"/>
                </a:solidFill>
              </a:rPr>
              <a:t>la comprensión de lo que debe lograr  </a:t>
            </a:r>
            <a:r>
              <a:rPr lang="es-MX" sz="1600" b="1" dirty="0" smtClean="0">
                <a:solidFill>
                  <a:schemeClr val="accent6">
                    <a:lumMod val="50000"/>
                  </a:schemeClr>
                </a:solidFill>
              </a:rPr>
              <a:t>y,  cuando sea necesario, </a:t>
            </a:r>
            <a:r>
              <a:rPr lang="es-MX" sz="1600" b="1" dirty="0" smtClean="0">
                <a:solidFill>
                  <a:srgbClr val="7030A0"/>
                </a:solidFill>
              </a:rPr>
              <a:t>los medios adecuados </a:t>
            </a:r>
            <a:r>
              <a:rPr lang="es-MX" sz="1600" b="1" dirty="0" smtClean="0">
                <a:solidFill>
                  <a:schemeClr val="tx1"/>
                </a:solidFill>
              </a:rPr>
              <a:t>para ello</a:t>
            </a:r>
            <a:r>
              <a:rPr lang="es-MX" sz="1600" b="1" dirty="0" smtClean="0">
                <a:solidFill>
                  <a:schemeClr val="accent6">
                    <a:lumMod val="50000"/>
                  </a:schemeClr>
                </a:solidFill>
              </a:rPr>
              <a:t>; y la </a:t>
            </a:r>
            <a:r>
              <a:rPr lang="es-MX" sz="1600" b="1" dirty="0" smtClean="0">
                <a:solidFill>
                  <a:srgbClr val="7030A0"/>
                </a:solidFill>
              </a:rPr>
              <a:t>decisión sobre la necesidad de continuar trabajando </a:t>
            </a:r>
            <a:r>
              <a:rPr lang="es-MX" sz="1600" b="1" dirty="0" smtClean="0">
                <a:solidFill>
                  <a:schemeClr val="accent6">
                    <a:lumMod val="50000"/>
                  </a:schemeClr>
                </a:solidFill>
              </a:rPr>
              <a:t>para alcanzarlos en las circunstancias específicas del encargo. </a:t>
            </a:r>
            <a:endParaRPr lang="es-MX" sz="1600" b="1" dirty="0">
              <a:solidFill>
                <a:schemeClr val="accent6">
                  <a:lumMod val="50000"/>
                </a:schemeClr>
              </a:solidFill>
            </a:endParaRPr>
          </a:p>
        </p:txBody>
      </p:sp>
    </p:spTree>
  </p:cSld>
  <p:clrMapOvr>
    <a:masterClrMapping/>
  </p:clrMapOvr>
  <p:transition spd="med">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2824518" y="204716"/>
            <a:ext cx="6647028" cy="961029"/>
          </a:xfrm>
        </p:spPr>
        <p:style>
          <a:lnRef idx="0">
            <a:schemeClr val="accent3"/>
          </a:lnRef>
          <a:fillRef idx="3">
            <a:schemeClr val="accent3"/>
          </a:fillRef>
          <a:effectRef idx="3">
            <a:schemeClr val="accent3"/>
          </a:effectRef>
          <a:fontRef idx="minor">
            <a:schemeClr val="lt1"/>
          </a:fontRef>
        </p:style>
        <p:txBody>
          <a:bodyPr anchor="ctr">
            <a:noAutofit/>
          </a:bodyPr>
          <a:lstStyle/>
          <a:p>
            <a:pPr algn="ctr"/>
            <a:r>
              <a:rPr lang="es-MX" sz="2000" b="1" dirty="0" smtClean="0">
                <a:solidFill>
                  <a:schemeClr val="tx1"/>
                </a:solidFill>
              </a:rPr>
              <a:t>NIA 200. Objetivos globales del auditor independiente y realización de la auditoría de conformidad con las Normas Internacionales de Auditoría</a:t>
            </a:r>
            <a:endParaRPr lang="es-ES" sz="2000" b="1" dirty="0">
              <a:solidFill>
                <a:schemeClr val="tx1"/>
              </a:solidFill>
            </a:endParaRPr>
          </a:p>
        </p:txBody>
      </p:sp>
      <p:sp>
        <p:nvSpPr>
          <p:cNvPr id="14" name="Marcador de posición de contenido 13"/>
          <p:cNvSpPr>
            <a:spLocks noGrp="1"/>
          </p:cNvSpPr>
          <p:nvPr>
            <p:ph idx="1"/>
          </p:nvPr>
        </p:nvSpPr>
        <p:spPr>
          <a:xfrm>
            <a:off x="1064526" y="1381835"/>
            <a:ext cx="7806520" cy="5305567"/>
          </a:xfrm>
        </p:spPr>
        <p:style>
          <a:lnRef idx="2">
            <a:schemeClr val="accent2">
              <a:shade val="50000"/>
            </a:schemeClr>
          </a:lnRef>
          <a:fillRef idx="1">
            <a:schemeClr val="accent2"/>
          </a:fillRef>
          <a:effectRef idx="0">
            <a:schemeClr val="accent2"/>
          </a:effectRef>
          <a:fontRef idx="minor">
            <a:schemeClr val="lt1"/>
          </a:fontRef>
        </p:style>
        <p:txBody>
          <a:bodyPr numCol="2">
            <a:noAutofit/>
          </a:bodyPr>
          <a:lstStyle/>
          <a:p>
            <a:pPr algn="ctr">
              <a:buNone/>
            </a:pPr>
            <a:r>
              <a:rPr lang="es-MX" sz="1600" b="1" dirty="0" smtClean="0">
                <a:solidFill>
                  <a:srgbClr val="002060"/>
                </a:solidFill>
              </a:rPr>
              <a:t>CONTENIDO</a:t>
            </a:r>
          </a:p>
          <a:p>
            <a:r>
              <a:rPr lang="es-MX" sz="1600" dirty="0" smtClean="0">
                <a:solidFill>
                  <a:schemeClr val="bg1"/>
                </a:solidFill>
              </a:rPr>
              <a:t>Alcance de esta NIA</a:t>
            </a:r>
          </a:p>
          <a:p>
            <a:r>
              <a:rPr lang="es-MX" sz="1600" dirty="0" smtClean="0">
                <a:solidFill>
                  <a:schemeClr val="bg1"/>
                </a:solidFill>
              </a:rPr>
              <a:t>La auditoría de estados financieros</a:t>
            </a:r>
          </a:p>
          <a:p>
            <a:r>
              <a:rPr lang="es-MX" sz="1600" dirty="0" smtClean="0">
                <a:solidFill>
                  <a:schemeClr val="bg1"/>
                </a:solidFill>
              </a:rPr>
              <a:t>Fecha de entrada en vigor </a:t>
            </a:r>
          </a:p>
          <a:p>
            <a:r>
              <a:rPr lang="es-MX" sz="1600" dirty="0" smtClean="0">
                <a:solidFill>
                  <a:srgbClr val="002060"/>
                </a:solidFill>
              </a:rPr>
              <a:t>O</a:t>
            </a:r>
            <a:r>
              <a:rPr lang="es-MX" sz="1600" b="1" dirty="0" smtClean="0">
                <a:solidFill>
                  <a:srgbClr val="002060"/>
                </a:solidFill>
              </a:rPr>
              <a:t>bjetivos globales del auditor</a:t>
            </a:r>
          </a:p>
          <a:p>
            <a:r>
              <a:rPr lang="es-MX" sz="1600" b="1" dirty="0" smtClean="0">
                <a:solidFill>
                  <a:srgbClr val="002060"/>
                </a:solidFill>
              </a:rPr>
              <a:t>Definiciones</a:t>
            </a:r>
          </a:p>
          <a:p>
            <a:r>
              <a:rPr lang="es-MX" sz="1600" b="1" dirty="0" smtClean="0">
                <a:solidFill>
                  <a:srgbClr val="002060"/>
                </a:solidFill>
              </a:rPr>
              <a:t>Requerimientos</a:t>
            </a:r>
          </a:p>
          <a:p>
            <a:r>
              <a:rPr lang="es-MX" sz="1600" dirty="0" smtClean="0">
                <a:solidFill>
                  <a:schemeClr val="bg1"/>
                </a:solidFill>
              </a:rPr>
              <a:t>Requerimientos de ética relativos a la auditoría de estados financieros </a:t>
            </a:r>
          </a:p>
          <a:p>
            <a:r>
              <a:rPr lang="es-MX" sz="1600" dirty="0" smtClean="0">
                <a:solidFill>
                  <a:schemeClr val="bg1"/>
                </a:solidFill>
              </a:rPr>
              <a:t>Escepticismo profesional</a:t>
            </a:r>
          </a:p>
          <a:p>
            <a:r>
              <a:rPr lang="es-MX" sz="1600" dirty="0" smtClean="0">
                <a:solidFill>
                  <a:schemeClr val="bg1"/>
                </a:solidFill>
              </a:rPr>
              <a:t>Juicio Profesional</a:t>
            </a:r>
          </a:p>
          <a:p>
            <a:r>
              <a:rPr lang="es-MX" sz="1600" dirty="0" smtClean="0">
                <a:solidFill>
                  <a:schemeClr val="bg1"/>
                </a:solidFill>
              </a:rPr>
              <a:t>Evidencia de auditoría suficiente y adecuada y riesgo de auditoría</a:t>
            </a:r>
          </a:p>
          <a:p>
            <a:r>
              <a:rPr lang="es-MX" sz="1600" dirty="0" smtClean="0">
                <a:solidFill>
                  <a:schemeClr val="bg1"/>
                </a:solidFill>
              </a:rPr>
              <a:t>Realización de la auditoría de conformidad con las NIA 18-24</a:t>
            </a:r>
          </a:p>
          <a:p>
            <a:r>
              <a:rPr lang="es-MX" sz="1600" b="1" dirty="0" smtClean="0">
                <a:solidFill>
                  <a:srgbClr val="002060"/>
                </a:solidFill>
              </a:rPr>
              <a:t>Guía de aplicación y otras anotaciones explicativas</a:t>
            </a:r>
          </a:p>
          <a:p>
            <a:r>
              <a:rPr lang="es-MX" sz="1600" dirty="0" smtClean="0">
                <a:solidFill>
                  <a:schemeClr val="bg1"/>
                </a:solidFill>
              </a:rPr>
              <a:t>La auditoría de estados financieros A1-A13</a:t>
            </a:r>
          </a:p>
          <a:p>
            <a:r>
              <a:rPr lang="es-MX" sz="1600" dirty="0" smtClean="0">
                <a:solidFill>
                  <a:schemeClr val="bg1"/>
                </a:solidFill>
              </a:rPr>
              <a:t>Requerimientos de ética relativos a la auditoría de estados financieros</a:t>
            </a:r>
          </a:p>
          <a:p>
            <a:r>
              <a:rPr lang="es-MX" sz="1600" dirty="0" smtClean="0">
                <a:solidFill>
                  <a:schemeClr val="bg1"/>
                </a:solidFill>
              </a:rPr>
              <a:t>Escepticismo profesional</a:t>
            </a:r>
          </a:p>
          <a:p>
            <a:r>
              <a:rPr lang="es-MX" sz="1600" dirty="0" smtClean="0">
                <a:solidFill>
                  <a:schemeClr val="bg1"/>
                </a:solidFill>
              </a:rPr>
              <a:t>Juicio profesional</a:t>
            </a:r>
          </a:p>
          <a:p>
            <a:r>
              <a:rPr lang="es-MX" sz="1600" dirty="0" smtClean="0">
                <a:solidFill>
                  <a:schemeClr val="bg1"/>
                </a:solidFill>
              </a:rPr>
              <a:t>Evidencia de auditoría suficiente y adecuada y riesgo de auditoría</a:t>
            </a:r>
          </a:p>
          <a:p>
            <a:r>
              <a:rPr lang="es-MX" sz="1600" dirty="0" smtClean="0">
                <a:solidFill>
                  <a:schemeClr val="bg1"/>
                </a:solidFill>
              </a:rPr>
              <a:t>Realización de la auditoría de conformidad con las NIA</a:t>
            </a:r>
            <a:endParaRPr lang="es-ES" sz="1600" dirty="0">
              <a:solidFill>
                <a:schemeClr val="bg1"/>
              </a:solidFill>
            </a:endParaRPr>
          </a:p>
        </p:txBody>
      </p:sp>
      <p:pic>
        <p:nvPicPr>
          <p:cNvPr id="16385" name="Picture 1" descr="C:\Users\Alex y Piz\AppData\Local\Microsoft\Windows\INetCache\IE\NW3M8IP0\MC900397865[1].wmf"/>
          <p:cNvPicPr>
            <a:picLocks noChangeAspect="1" noChangeArrowheads="1"/>
          </p:cNvPicPr>
          <p:nvPr/>
        </p:nvPicPr>
        <p:blipFill>
          <a:blip r:embed="rId3" cstate="print"/>
          <a:srcRect/>
          <a:stretch>
            <a:fillRect/>
          </a:stretch>
        </p:blipFill>
        <p:spPr bwMode="auto">
          <a:xfrm>
            <a:off x="9896262" y="243953"/>
            <a:ext cx="898525" cy="930275"/>
          </a:xfrm>
          <a:prstGeom prst="rect">
            <a:avLst/>
          </a:prstGeom>
          <a:noFill/>
        </p:spPr>
      </p:pic>
      <p:pic>
        <p:nvPicPr>
          <p:cNvPr id="16389" name="Picture 5" descr="C:\Users\Alex y Piz\AppData\Local\Microsoft\Windows\INetCache\IE\GM7C71FY\MM900283061[1].gif"/>
          <p:cNvPicPr>
            <a:picLocks noChangeAspect="1" noChangeArrowheads="1" noCrop="1"/>
          </p:cNvPicPr>
          <p:nvPr/>
        </p:nvPicPr>
        <p:blipFill>
          <a:blip r:embed="rId4" cstate="print"/>
          <a:srcRect/>
          <a:stretch>
            <a:fillRect/>
          </a:stretch>
        </p:blipFill>
        <p:spPr bwMode="auto">
          <a:xfrm>
            <a:off x="1470830" y="191069"/>
            <a:ext cx="952500" cy="952500"/>
          </a:xfrm>
          <a:prstGeom prst="rect">
            <a:avLst/>
          </a:prstGeom>
          <a:noFill/>
        </p:spPr>
      </p:pic>
      <p:pic>
        <p:nvPicPr>
          <p:cNvPr id="16391" name="Picture 7" descr="http://www.monografias.com/trabajos-pdf5/responsabilidad-del-auditor-calidad/image002.png"/>
          <p:cNvPicPr>
            <a:picLocks noChangeAspect="1" noChangeArrowheads="1"/>
          </p:cNvPicPr>
          <p:nvPr/>
        </p:nvPicPr>
        <p:blipFill>
          <a:blip r:embed="rId5" cstate="print"/>
          <a:srcRect/>
          <a:stretch>
            <a:fillRect/>
          </a:stretch>
        </p:blipFill>
        <p:spPr bwMode="auto">
          <a:xfrm>
            <a:off x="9089409" y="1728667"/>
            <a:ext cx="2757511" cy="4126221"/>
          </a:xfrm>
          <a:prstGeom prst="rect">
            <a:avLst/>
          </a:prstGeom>
          <a:noFill/>
        </p:spPr>
      </p:pic>
    </p:spTree>
    <p:extLst>
      <p:ext uri="{BB962C8B-B14F-4D97-AF65-F5344CB8AC3E}">
        <p14:creationId xmlns="" xmlns:p14="http://schemas.microsoft.com/office/powerpoint/2010/main" val="1654255301"/>
      </p:ext>
    </p:extLst>
  </p:cSld>
  <p:clrMapOvr>
    <a:masterClrMapping/>
  </p:clrMapOvr>
  <p:transition spd="med">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IA 200.png"/>
          <p:cNvPicPr>
            <a:picLocks noChangeAspect="1" noChangeArrowheads="1"/>
          </p:cNvPicPr>
          <p:nvPr/>
        </p:nvPicPr>
        <p:blipFill>
          <a:blip r:embed="rId3" cstate="print"/>
          <a:srcRect/>
          <a:stretch>
            <a:fillRect/>
          </a:stretch>
        </p:blipFill>
        <p:spPr bwMode="auto">
          <a:xfrm>
            <a:off x="2374711" y="301612"/>
            <a:ext cx="7206018" cy="596953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3325" name="Picture 13" descr="C:\Users\Alex y Piz\AppData\Local\Microsoft\Windows\INetCache\IE\GM7C71FY\MC900439356[1].jpg"/>
          <p:cNvPicPr>
            <a:picLocks noChangeAspect="1" noChangeArrowheads="1"/>
          </p:cNvPicPr>
          <p:nvPr/>
        </p:nvPicPr>
        <p:blipFill>
          <a:blip r:embed="rId4" cstate="print"/>
          <a:srcRect/>
          <a:stretch>
            <a:fillRect/>
          </a:stretch>
        </p:blipFill>
        <p:spPr bwMode="auto">
          <a:xfrm>
            <a:off x="5322627" y="4258624"/>
            <a:ext cx="1310184" cy="1310184"/>
          </a:xfrm>
          <a:prstGeom prst="ellipse">
            <a:avLst/>
          </a:prstGeom>
          <a:ln>
            <a:noFill/>
          </a:ln>
          <a:effectLst>
            <a:softEdge rad="112500"/>
          </a:effectLst>
        </p:spPr>
      </p:pic>
      <p:pic>
        <p:nvPicPr>
          <p:cNvPr id="13326" name="Picture 14" descr="C:\Users\Alex y Piz\AppData\Local\Microsoft\Windows\INetCache\IE\NW3M8IP0\MC900240363[1].wmf"/>
          <p:cNvPicPr>
            <a:picLocks noChangeAspect="1" noChangeArrowheads="1"/>
          </p:cNvPicPr>
          <p:nvPr/>
        </p:nvPicPr>
        <p:blipFill>
          <a:blip r:embed="rId5" cstate="print"/>
          <a:srcRect/>
          <a:stretch>
            <a:fillRect/>
          </a:stretch>
        </p:blipFill>
        <p:spPr bwMode="auto">
          <a:xfrm>
            <a:off x="2879940" y="491320"/>
            <a:ext cx="1602842" cy="1488541"/>
          </a:xfrm>
          <a:prstGeom prst="rect">
            <a:avLst/>
          </a:prstGeom>
          <a:noFill/>
        </p:spPr>
      </p:pic>
      <p:pic>
        <p:nvPicPr>
          <p:cNvPr id="13327" name="Picture 15" descr="C:\Users\Alex y Piz\AppData\Local\Microsoft\Windows\INetCache\IE\WV0O4O6W\MC900439359[1].jpg"/>
          <p:cNvPicPr>
            <a:picLocks noChangeAspect="1" noChangeArrowheads="1"/>
          </p:cNvPicPr>
          <p:nvPr/>
        </p:nvPicPr>
        <p:blipFill>
          <a:blip r:embed="rId6" cstate="print"/>
          <a:srcRect/>
          <a:stretch>
            <a:fillRect/>
          </a:stretch>
        </p:blipFill>
        <p:spPr bwMode="auto">
          <a:xfrm>
            <a:off x="7881250" y="470186"/>
            <a:ext cx="1249434" cy="1249434"/>
          </a:xfrm>
          <a:prstGeom prst="ellipse">
            <a:avLst/>
          </a:prstGeom>
          <a:ln>
            <a:noFill/>
          </a:ln>
          <a:effectLst>
            <a:softEdge rad="112500"/>
          </a:effectLst>
        </p:spPr>
      </p:pic>
    </p:spTree>
    <p:extLst>
      <p:ext uri="{BB962C8B-B14F-4D97-AF65-F5344CB8AC3E}">
        <p14:creationId xmlns="" xmlns:p14="http://schemas.microsoft.com/office/powerpoint/2010/main" val="2853788422"/>
      </p:ext>
    </p:extLst>
  </p:cSld>
  <p:clrMapOvr>
    <a:masterClrMapping/>
  </p:clrMapOvr>
  <p:transition spd="med">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4294967295"/>
          </p:nvPr>
        </p:nvSpPr>
        <p:spPr>
          <a:xfrm>
            <a:off x="504966" y="409431"/>
            <a:ext cx="7246962" cy="4585649"/>
          </a:xfrm>
          <a:ln/>
        </p:spPr>
        <p:style>
          <a:lnRef idx="1">
            <a:schemeClr val="accent2"/>
          </a:lnRef>
          <a:fillRef idx="2">
            <a:schemeClr val="accent2"/>
          </a:fillRef>
          <a:effectRef idx="1">
            <a:schemeClr val="accent2"/>
          </a:effectRef>
          <a:fontRef idx="minor">
            <a:schemeClr val="dk1"/>
          </a:fontRef>
        </p:style>
        <p:txBody>
          <a:bodyPr anchor="ctr">
            <a:normAutofit/>
          </a:bodyPr>
          <a:lstStyle/>
          <a:p>
            <a:r>
              <a:rPr lang="es-MX" b="1" dirty="0" smtClean="0">
                <a:solidFill>
                  <a:srgbClr val="0070C0"/>
                </a:solidFill>
              </a:rPr>
              <a:t>Alcance de esta NIA: </a:t>
            </a:r>
            <a:r>
              <a:rPr lang="es-MX" dirty="0" smtClean="0">
                <a:solidFill>
                  <a:schemeClr val="tx1"/>
                </a:solidFill>
              </a:rPr>
              <a:t>Esta Norma Internacional de Auditoría (NIA) trata de las responsabilidades globales que tiene el auditor independiente cuando realiza una auditoría de estados financieros de conformidad con las NIA. </a:t>
            </a:r>
          </a:p>
          <a:p>
            <a:r>
              <a:rPr lang="es-MX" b="1" dirty="0" smtClean="0">
                <a:solidFill>
                  <a:srgbClr val="0070C0"/>
                </a:solidFill>
              </a:rPr>
              <a:t>La auditoría de estados financieros: </a:t>
            </a:r>
            <a:r>
              <a:rPr lang="es-MX" b="1" dirty="0" smtClean="0">
                <a:solidFill>
                  <a:schemeClr val="tx1"/>
                </a:solidFill>
              </a:rPr>
              <a:t>El objetivo de una auditoría es aumentar el grado de confianza de los usuarios en los estados financieros. </a:t>
            </a:r>
            <a:r>
              <a:rPr lang="es-MX" dirty="0" smtClean="0">
                <a:solidFill>
                  <a:schemeClr val="tx1"/>
                </a:solidFill>
              </a:rPr>
              <a:t>Esto se logra mediante la expresión, por parte del auditor, de una opinión sobre si los estados financieros han sido preparados, en todos los aspectos materiales, de conformidad con un marco de información financiera aplicable.</a:t>
            </a:r>
          </a:p>
          <a:p>
            <a:r>
              <a:rPr lang="es-MX" b="1" dirty="0" smtClean="0">
                <a:solidFill>
                  <a:srgbClr val="0070C0"/>
                </a:solidFill>
              </a:rPr>
              <a:t>Fecha de entrada en vigor: </a:t>
            </a:r>
            <a:r>
              <a:rPr lang="es-MX" dirty="0" smtClean="0">
                <a:solidFill>
                  <a:schemeClr val="tx1"/>
                </a:solidFill>
              </a:rPr>
              <a:t>Esta NIA es aplicable a las auditorías de estados financieros correspondientes a periodos iniciados a partir del 15 de diciembre de 2009.</a:t>
            </a:r>
          </a:p>
        </p:txBody>
      </p:sp>
      <p:pic>
        <p:nvPicPr>
          <p:cNvPr id="14343" name="Picture 7" descr="C:\Users\Alex y Piz\AppData\Local\Microsoft\Windows\INetCache\IE\00IS1HYY\MC900332500[1].wmf"/>
          <p:cNvPicPr>
            <a:picLocks noChangeAspect="1" noChangeArrowheads="1"/>
          </p:cNvPicPr>
          <p:nvPr/>
        </p:nvPicPr>
        <p:blipFill>
          <a:blip r:embed="rId2" cstate="print"/>
          <a:srcRect/>
          <a:stretch>
            <a:fillRect/>
          </a:stretch>
        </p:blipFill>
        <p:spPr bwMode="auto">
          <a:xfrm rot="747340">
            <a:off x="7960499" y="4337453"/>
            <a:ext cx="4126726" cy="1421902"/>
          </a:xfrm>
          <a:prstGeom prst="rect">
            <a:avLst/>
          </a:prstGeom>
          <a:noFill/>
        </p:spPr>
      </p:pic>
      <p:pic>
        <p:nvPicPr>
          <p:cNvPr id="14346" name="Picture 10" descr="http://www.gifss.com/profesiones/ejecutivos/ejecutiva-03.gif"/>
          <p:cNvPicPr>
            <a:picLocks noChangeAspect="1" noChangeArrowheads="1" noCrop="1"/>
          </p:cNvPicPr>
          <p:nvPr/>
        </p:nvPicPr>
        <p:blipFill>
          <a:blip r:embed="rId3" cstate="print"/>
          <a:srcRect/>
          <a:stretch>
            <a:fillRect/>
          </a:stretch>
        </p:blipFill>
        <p:spPr bwMode="auto">
          <a:xfrm>
            <a:off x="8221403" y="653978"/>
            <a:ext cx="3333750" cy="2886076"/>
          </a:xfrm>
          <a:prstGeom prst="rect">
            <a:avLst/>
          </a:prstGeom>
          <a:noFill/>
        </p:spPr>
      </p:pic>
    </p:spTree>
    <p:extLst>
      <p:ext uri="{BB962C8B-B14F-4D97-AF65-F5344CB8AC3E}">
        <p14:creationId xmlns="" xmlns:p14="http://schemas.microsoft.com/office/powerpoint/2010/main" val="3831692766"/>
      </p:ext>
    </p:extLst>
  </p:cSld>
  <p:clrMapOvr>
    <a:masterClrMapping/>
  </p:clrMapOvr>
  <p:transition spd="med">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3074" y="253621"/>
            <a:ext cx="6854776" cy="824552"/>
          </a:xfrm>
        </p:spPr>
        <p:style>
          <a:lnRef idx="0">
            <a:schemeClr val="accent6"/>
          </a:lnRef>
          <a:fillRef idx="3">
            <a:schemeClr val="accent6"/>
          </a:fillRef>
          <a:effectRef idx="3">
            <a:schemeClr val="accent6"/>
          </a:effectRef>
          <a:fontRef idx="minor">
            <a:schemeClr val="lt1"/>
          </a:fontRef>
        </p:style>
        <p:txBody>
          <a:bodyPr anchor="ctr"/>
          <a:lstStyle/>
          <a:p>
            <a:pPr algn="ctr"/>
            <a:r>
              <a:rPr lang="es-ES" b="1" dirty="0" smtClean="0"/>
              <a:t>Objetivos globales del auditor</a:t>
            </a:r>
            <a:endParaRPr lang="es-ES" b="1" dirty="0"/>
          </a:p>
        </p:txBody>
      </p:sp>
      <p:sp>
        <p:nvSpPr>
          <p:cNvPr id="4" name="Marcador de posición de texto 3"/>
          <p:cNvSpPr>
            <a:spLocks noGrp="1"/>
          </p:cNvSpPr>
          <p:nvPr>
            <p:ph type="body" sz="half" idx="2"/>
          </p:nvPr>
        </p:nvSpPr>
        <p:spPr>
          <a:xfrm>
            <a:off x="2702257" y="1804917"/>
            <a:ext cx="5936776" cy="3394880"/>
          </a:xfrm>
        </p:spPr>
        <p:style>
          <a:lnRef idx="1">
            <a:schemeClr val="accent2"/>
          </a:lnRef>
          <a:fillRef idx="2">
            <a:schemeClr val="accent2"/>
          </a:fillRef>
          <a:effectRef idx="1">
            <a:schemeClr val="accent2"/>
          </a:effectRef>
          <a:fontRef idx="minor">
            <a:schemeClr val="dk1"/>
          </a:fontRef>
        </p:style>
        <p:txBody>
          <a:bodyPr>
            <a:normAutofit/>
          </a:bodyPr>
          <a:lstStyle/>
          <a:p>
            <a:r>
              <a:rPr lang="es-MX" b="1" dirty="0" smtClean="0">
                <a:solidFill>
                  <a:srgbClr val="002060"/>
                </a:solidFill>
              </a:rPr>
              <a:t>Objetivos globales del auditor :</a:t>
            </a:r>
          </a:p>
          <a:p>
            <a:pPr marL="342900" indent="-342900">
              <a:buAutoNum type="alphaLcParenBoth"/>
            </a:pPr>
            <a:r>
              <a:rPr lang="es-MX" b="1" dirty="0" smtClean="0">
                <a:solidFill>
                  <a:srgbClr val="002060"/>
                </a:solidFill>
              </a:rPr>
              <a:t>la obtención de una seguridad razonable de que los estados financieros </a:t>
            </a:r>
            <a:r>
              <a:rPr lang="es-MX" dirty="0" smtClean="0">
                <a:solidFill>
                  <a:srgbClr val="002060"/>
                </a:solidFill>
              </a:rPr>
              <a:t>en su conjunto están libres de incorrección material, debida a fraude o error, que permita al auditor expresar una opinión sobre si los estados financieros están preparados, en todos los aspectos materiales, de conformidad con un marco de información financiera aplicable.</a:t>
            </a:r>
          </a:p>
          <a:p>
            <a:pPr marL="342900" indent="-342900">
              <a:buAutoNum type="alphaLcParenBoth"/>
            </a:pPr>
            <a:r>
              <a:rPr lang="es-MX" b="1" dirty="0" smtClean="0">
                <a:solidFill>
                  <a:srgbClr val="002060"/>
                </a:solidFill>
              </a:rPr>
              <a:t>La emisión de un informe sobre los estados financieros, </a:t>
            </a:r>
            <a:r>
              <a:rPr lang="es-MX" dirty="0" smtClean="0">
                <a:solidFill>
                  <a:srgbClr val="002060"/>
                </a:solidFill>
              </a:rPr>
              <a:t>y el cumplimiento de los requerimientos de comunicación contenidos en las NIA, a la luz de los hallazgos del auditor.</a:t>
            </a:r>
          </a:p>
        </p:txBody>
      </p:sp>
      <p:pic>
        <p:nvPicPr>
          <p:cNvPr id="9217" name="Picture 1" descr="C:\Users\Alex y Piz\AppData\Local\Microsoft\Windows\INetCache\IE\WV0O4O6W\MC900290890[1].wmf"/>
          <p:cNvPicPr>
            <a:picLocks noChangeAspect="1" noChangeArrowheads="1"/>
          </p:cNvPicPr>
          <p:nvPr/>
        </p:nvPicPr>
        <p:blipFill>
          <a:blip r:embed="rId3" cstate="print"/>
          <a:srcRect/>
          <a:stretch>
            <a:fillRect/>
          </a:stretch>
        </p:blipFill>
        <p:spPr bwMode="auto">
          <a:xfrm>
            <a:off x="972938" y="4189861"/>
            <a:ext cx="1278727" cy="1117293"/>
          </a:xfrm>
          <a:prstGeom prst="rect">
            <a:avLst/>
          </a:prstGeom>
          <a:noFill/>
        </p:spPr>
      </p:pic>
      <p:pic>
        <p:nvPicPr>
          <p:cNvPr id="13" name="Picture 4" descr="oficina"/>
          <p:cNvPicPr>
            <a:picLocks noChangeAspect="1" noChangeArrowheads="1" noCrop="1"/>
          </p:cNvPicPr>
          <p:nvPr/>
        </p:nvPicPr>
        <p:blipFill>
          <a:blip r:embed="rId4" cstate="print"/>
          <a:srcRect/>
          <a:stretch>
            <a:fillRect/>
          </a:stretch>
        </p:blipFill>
        <p:spPr bwMode="auto">
          <a:xfrm rot="20641594">
            <a:off x="777424" y="3255130"/>
            <a:ext cx="864165" cy="613559"/>
          </a:xfrm>
          <a:prstGeom prst="rect">
            <a:avLst/>
          </a:prstGeom>
          <a:noFill/>
        </p:spPr>
      </p:pic>
      <p:pic>
        <p:nvPicPr>
          <p:cNvPr id="15" name="Picture 6" descr="http://3.bp.blogspot.com/-9pEKRm4HUJw/UggCnqtSL3I/AAAAAAAAABg/_rlxebU6hBc/s1600/Imagen-animada-Impuestos-05.gif"/>
          <p:cNvPicPr>
            <a:picLocks noChangeAspect="1" noChangeArrowheads="1" noCrop="1"/>
          </p:cNvPicPr>
          <p:nvPr/>
        </p:nvPicPr>
        <p:blipFill>
          <a:blip r:embed="rId5" cstate="print"/>
          <a:srcRect/>
          <a:stretch>
            <a:fillRect/>
          </a:stretch>
        </p:blipFill>
        <p:spPr bwMode="auto">
          <a:xfrm>
            <a:off x="8876263" y="4039737"/>
            <a:ext cx="2956346" cy="2352202"/>
          </a:xfrm>
          <a:prstGeom prst="rect">
            <a:avLst/>
          </a:prstGeom>
          <a:noFill/>
        </p:spPr>
      </p:pic>
    </p:spTree>
    <p:extLst>
      <p:ext uri="{BB962C8B-B14F-4D97-AF65-F5344CB8AC3E}">
        <p14:creationId xmlns="" xmlns:p14="http://schemas.microsoft.com/office/powerpoint/2010/main" val="3683544629"/>
      </p:ext>
    </p:extLst>
  </p:cSld>
  <p:clrMapOvr>
    <a:masterClrMapping/>
  </p:clrMapOvr>
  <p:transition spd="med">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sz="half" idx="2"/>
          </p:nvPr>
        </p:nvSpPr>
        <p:spPr>
          <a:xfrm>
            <a:off x="968421" y="1460310"/>
            <a:ext cx="10468401" cy="5080380"/>
          </a:xfrm>
        </p:spPr>
        <p:style>
          <a:lnRef idx="1">
            <a:schemeClr val="accent1"/>
          </a:lnRef>
          <a:fillRef idx="2">
            <a:schemeClr val="accent1"/>
          </a:fillRef>
          <a:effectRef idx="1">
            <a:schemeClr val="accent1"/>
          </a:effectRef>
          <a:fontRef idx="minor">
            <a:schemeClr val="dk1"/>
          </a:fontRef>
        </p:style>
        <p:txBody>
          <a:bodyPr numCol="2">
            <a:normAutofit fontScale="92500" lnSpcReduction="20000"/>
          </a:bodyPr>
          <a:lstStyle/>
          <a:p>
            <a:r>
              <a:rPr lang="es-MX" b="1" dirty="0" smtClean="0">
                <a:solidFill>
                  <a:srgbClr val="002060"/>
                </a:solidFill>
              </a:rPr>
              <a:t>Marco de información financiera aplicable</a:t>
            </a:r>
            <a:r>
              <a:rPr lang="es-MX" dirty="0" smtClean="0">
                <a:solidFill>
                  <a:srgbClr val="002060"/>
                </a:solidFill>
              </a:rPr>
              <a:t>: marco de información financiera adoptado por la dirección y, cuando proceda, por los responsables del gobierno de la entidad, para preparar los estados financieros.</a:t>
            </a:r>
          </a:p>
          <a:p>
            <a:r>
              <a:rPr lang="es-MX" b="1" dirty="0" smtClean="0">
                <a:solidFill>
                  <a:srgbClr val="002060"/>
                </a:solidFill>
              </a:rPr>
              <a:t>Evidencia de auditoría:</a:t>
            </a:r>
            <a:r>
              <a:rPr lang="es-MX" dirty="0" smtClean="0">
                <a:solidFill>
                  <a:srgbClr val="002060"/>
                </a:solidFill>
              </a:rPr>
              <a:t> información utilizada por el auditor para alcanzar las conclusiones en las que basa su opinión. La evidencia de auditoría incluye tanto la información contenida en los registros contables de los que se obtienen los estados financieros, como otra información.</a:t>
            </a:r>
          </a:p>
          <a:p>
            <a:r>
              <a:rPr lang="es-MX" b="1" dirty="0" smtClean="0">
                <a:solidFill>
                  <a:srgbClr val="002060"/>
                </a:solidFill>
              </a:rPr>
              <a:t>Riesgo de auditoría:</a:t>
            </a:r>
            <a:r>
              <a:rPr lang="es-MX" dirty="0" smtClean="0">
                <a:solidFill>
                  <a:srgbClr val="002060"/>
                </a:solidFill>
              </a:rPr>
              <a:t> riesgo de que el auditor exprese una opinión de auditoría inadecuada cuando los estados financieros contienen incorrecciones materiales. El riesgo de auditoría es una función del riesgo de incorrección material y del riesgo de detección.</a:t>
            </a:r>
          </a:p>
          <a:p>
            <a:r>
              <a:rPr lang="es-MX" b="1" dirty="0" smtClean="0">
                <a:solidFill>
                  <a:srgbClr val="002060"/>
                </a:solidFill>
              </a:rPr>
              <a:t>Auditor</a:t>
            </a:r>
            <a:r>
              <a:rPr lang="es-MX" dirty="0" smtClean="0">
                <a:solidFill>
                  <a:srgbClr val="002060"/>
                </a:solidFill>
              </a:rPr>
              <a:t>: el término "auditor" se utiliza para referirse a la persona o personas que realizan la auditoría, normalmente el socio del encargo u otros miembros del equipo del encargo o, en su caso, la firma de auditoría.</a:t>
            </a:r>
          </a:p>
          <a:p>
            <a:r>
              <a:rPr lang="es-MX" b="1" dirty="0" smtClean="0">
                <a:solidFill>
                  <a:srgbClr val="002060"/>
                </a:solidFill>
              </a:rPr>
              <a:t>Riesgo de detección: </a:t>
            </a:r>
            <a:r>
              <a:rPr lang="es-MX" dirty="0" smtClean="0">
                <a:solidFill>
                  <a:srgbClr val="002060"/>
                </a:solidFill>
              </a:rPr>
              <a:t>riesgo de que los procedimientos aplicados por el auditor para reducir el riesgo de auditoría a un nivel aceptablemente bajo no detecten la existencia de una incorrección que podría ser material, considerada individualmente o de forma agregada con otras incorrecciones.</a:t>
            </a:r>
          </a:p>
          <a:p>
            <a:r>
              <a:rPr lang="es-MX" b="1" dirty="0" smtClean="0">
                <a:solidFill>
                  <a:srgbClr val="002060"/>
                </a:solidFill>
              </a:rPr>
              <a:t>Dirección: </a:t>
            </a:r>
            <a:r>
              <a:rPr lang="es-MX" dirty="0" smtClean="0">
                <a:solidFill>
                  <a:srgbClr val="002060"/>
                </a:solidFill>
              </a:rPr>
              <a:t>persona o personas con responsabilidad ejecutiva para dirigir las operaciones de la entidad.</a:t>
            </a:r>
          </a:p>
          <a:p>
            <a:r>
              <a:rPr lang="es-MX" b="1" dirty="0" smtClean="0">
                <a:solidFill>
                  <a:srgbClr val="002060"/>
                </a:solidFill>
              </a:rPr>
              <a:t>Incorrección:</a:t>
            </a:r>
            <a:r>
              <a:rPr lang="es-MX" dirty="0" smtClean="0">
                <a:solidFill>
                  <a:srgbClr val="002060"/>
                </a:solidFill>
              </a:rPr>
              <a:t> diferencia entre la cantidad, clasificación, presentación o información revelada respecto de una partida incluida en los estados financieros y la cantidad, clasificación, presentación o revelación de información requeridas respecto de dicha partida de conformidad con el marco de información financiera aplicable. </a:t>
            </a:r>
          </a:p>
        </p:txBody>
      </p:sp>
      <p:sp>
        <p:nvSpPr>
          <p:cNvPr id="8" name="Título 1"/>
          <p:cNvSpPr>
            <a:spLocks noGrp="1"/>
          </p:cNvSpPr>
          <p:nvPr>
            <p:ph type="title"/>
          </p:nvPr>
        </p:nvSpPr>
        <p:spPr>
          <a:xfrm>
            <a:off x="1104900" y="368490"/>
            <a:ext cx="4053954" cy="791570"/>
          </a:xfrm>
        </p:spPr>
        <p:style>
          <a:lnRef idx="0">
            <a:schemeClr val="accent5"/>
          </a:lnRef>
          <a:fillRef idx="3">
            <a:schemeClr val="accent5"/>
          </a:fillRef>
          <a:effectRef idx="3">
            <a:schemeClr val="accent5"/>
          </a:effectRef>
          <a:fontRef idx="minor">
            <a:schemeClr val="lt1"/>
          </a:fontRef>
        </p:style>
        <p:txBody>
          <a:bodyPr>
            <a:normAutofit/>
          </a:bodyPr>
          <a:lstStyle/>
          <a:p>
            <a:pPr algn="ctr"/>
            <a:r>
              <a:rPr lang="es-ES" sz="3600" b="1" dirty="0" smtClean="0">
                <a:solidFill>
                  <a:schemeClr val="bg1"/>
                </a:solidFill>
              </a:rPr>
              <a:t>Definiciones</a:t>
            </a:r>
            <a:endParaRPr lang="es-ES" sz="3600" b="1" dirty="0">
              <a:solidFill>
                <a:schemeClr val="bg1"/>
              </a:solidFill>
            </a:endParaRPr>
          </a:p>
        </p:txBody>
      </p:sp>
      <p:pic>
        <p:nvPicPr>
          <p:cNvPr id="5121" name="Picture 1" descr="C:\Users\Alex y Piz\AppData\Local\Microsoft\Windows\INetCache\IE\WV0O4O6W\MC900324418[1].wmf"/>
          <p:cNvPicPr>
            <a:picLocks noChangeAspect="1" noChangeArrowheads="1"/>
          </p:cNvPicPr>
          <p:nvPr/>
        </p:nvPicPr>
        <p:blipFill>
          <a:blip r:embed="rId2" cstate="print"/>
          <a:srcRect/>
          <a:stretch>
            <a:fillRect/>
          </a:stretch>
        </p:blipFill>
        <p:spPr bwMode="auto">
          <a:xfrm rot="1016596">
            <a:off x="0" y="4285630"/>
            <a:ext cx="1251739" cy="1009702"/>
          </a:xfrm>
          <a:prstGeom prst="rect">
            <a:avLst/>
          </a:prstGeom>
          <a:noFill/>
        </p:spPr>
      </p:pic>
      <p:pic>
        <p:nvPicPr>
          <p:cNvPr id="5129" name="Picture 9" descr="oficina"/>
          <p:cNvPicPr>
            <a:picLocks noChangeAspect="1" noChangeArrowheads="1" noCrop="1"/>
          </p:cNvPicPr>
          <p:nvPr/>
        </p:nvPicPr>
        <p:blipFill>
          <a:blip r:embed="rId3" cstate="print"/>
          <a:srcRect/>
          <a:stretch>
            <a:fillRect/>
          </a:stretch>
        </p:blipFill>
        <p:spPr bwMode="auto">
          <a:xfrm>
            <a:off x="5437259" y="189647"/>
            <a:ext cx="908950" cy="908950"/>
          </a:xfrm>
          <a:prstGeom prst="rect">
            <a:avLst/>
          </a:prstGeom>
          <a:noFill/>
        </p:spPr>
      </p:pic>
    </p:spTree>
    <p:extLst>
      <p:ext uri="{BB962C8B-B14F-4D97-AF65-F5344CB8AC3E}">
        <p14:creationId xmlns="" xmlns:p14="http://schemas.microsoft.com/office/powerpoint/2010/main" val="609876127"/>
      </p:ext>
    </p:extLst>
  </p:cSld>
  <p:clrMapOvr>
    <a:masterClrMapping/>
  </p:clrMapOvr>
  <p:transition spd="med">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4900" y="368490"/>
            <a:ext cx="4053954" cy="791570"/>
          </a:xfrm>
        </p:spPr>
        <p:style>
          <a:lnRef idx="0">
            <a:schemeClr val="accent5"/>
          </a:lnRef>
          <a:fillRef idx="3">
            <a:schemeClr val="accent5"/>
          </a:fillRef>
          <a:effectRef idx="3">
            <a:schemeClr val="accent5"/>
          </a:effectRef>
          <a:fontRef idx="minor">
            <a:schemeClr val="lt1"/>
          </a:fontRef>
        </p:style>
        <p:txBody>
          <a:bodyPr>
            <a:normAutofit/>
          </a:bodyPr>
          <a:lstStyle/>
          <a:p>
            <a:pPr algn="ctr"/>
            <a:r>
              <a:rPr lang="es-ES" sz="3600" b="1" dirty="0" smtClean="0">
                <a:solidFill>
                  <a:schemeClr val="bg1"/>
                </a:solidFill>
              </a:rPr>
              <a:t>Definiciones</a:t>
            </a:r>
            <a:endParaRPr lang="es-ES" sz="3600" b="1" dirty="0">
              <a:solidFill>
                <a:schemeClr val="bg1"/>
              </a:solidFill>
            </a:endParaRPr>
          </a:p>
        </p:txBody>
      </p:sp>
      <p:sp>
        <p:nvSpPr>
          <p:cNvPr id="4" name="Marcador de contenido 3"/>
          <p:cNvSpPr>
            <a:spLocks noGrp="1"/>
          </p:cNvSpPr>
          <p:nvPr>
            <p:ph sz="half" idx="2"/>
          </p:nvPr>
        </p:nvSpPr>
        <p:spPr>
          <a:xfrm>
            <a:off x="1569491" y="1364776"/>
            <a:ext cx="8911989" cy="5036024"/>
          </a:xfrm>
        </p:spPr>
        <p:style>
          <a:lnRef idx="1">
            <a:schemeClr val="accent1"/>
          </a:lnRef>
          <a:fillRef idx="2">
            <a:schemeClr val="accent1"/>
          </a:fillRef>
          <a:effectRef idx="1">
            <a:schemeClr val="accent1"/>
          </a:effectRef>
          <a:fontRef idx="minor">
            <a:schemeClr val="dk1"/>
          </a:fontRef>
        </p:style>
        <p:txBody>
          <a:bodyPr numCol="2">
            <a:normAutofit fontScale="85000" lnSpcReduction="10000"/>
          </a:bodyPr>
          <a:lstStyle/>
          <a:p>
            <a:r>
              <a:rPr lang="es-MX" b="1" dirty="0" smtClean="0">
                <a:solidFill>
                  <a:srgbClr val="002060"/>
                </a:solidFill>
              </a:rPr>
              <a:t>Juicio profesional</a:t>
            </a:r>
            <a:r>
              <a:rPr lang="es-MX" dirty="0" smtClean="0">
                <a:solidFill>
                  <a:srgbClr val="002060"/>
                </a:solidFill>
              </a:rPr>
              <a:t>: aplicación de la formación práctica, el conocimiento y la experiencia relevantes, en el contexto de las normas de auditoría, contabilidad y ética, para la toma de decisiones informadas acerca del curso de acción adecuado en función de las circunstancias del encargo de auditoría.</a:t>
            </a:r>
          </a:p>
          <a:p>
            <a:r>
              <a:rPr lang="es-MX" b="1" dirty="0" smtClean="0">
                <a:solidFill>
                  <a:srgbClr val="002060"/>
                </a:solidFill>
              </a:rPr>
              <a:t>Escepticismo  profesional:</a:t>
            </a:r>
            <a:r>
              <a:rPr lang="es-MX" dirty="0" smtClean="0">
                <a:solidFill>
                  <a:srgbClr val="002060"/>
                </a:solidFill>
              </a:rPr>
              <a:t> actitud que implica una mentalidad inquisitiva, una especial atención a las circunstancias que puedan ser indicativas de posibles incorrecciones debidas a errores o fraudes, y una valoración crítica de la evidencia de auditoría.</a:t>
            </a:r>
          </a:p>
          <a:p>
            <a:r>
              <a:rPr lang="es-MX" b="1" dirty="0" smtClean="0">
                <a:solidFill>
                  <a:srgbClr val="002060"/>
                </a:solidFill>
              </a:rPr>
              <a:t>Seguridad  razonable</a:t>
            </a:r>
            <a:r>
              <a:rPr lang="es-MX" dirty="0" smtClean="0">
                <a:solidFill>
                  <a:srgbClr val="002060"/>
                </a:solidFill>
              </a:rPr>
              <a:t>: en el contexto de una auditoría de estados financieros, un grado de seguridad alto, aunque no absoluto.</a:t>
            </a:r>
          </a:p>
          <a:p>
            <a:endParaRPr lang="es-MX" dirty="0" smtClean="0">
              <a:solidFill>
                <a:srgbClr val="002060"/>
              </a:solidFill>
            </a:endParaRPr>
          </a:p>
          <a:p>
            <a:r>
              <a:rPr lang="es-MX" b="1" dirty="0" smtClean="0">
                <a:solidFill>
                  <a:srgbClr val="002060"/>
                </a:solidFill>
              </a:rPr>
              <a:t>Riesgo de incorrección material:</a:t>
            </a:r>
            <a:r>
              <a:rPr lang="es-MX" dirty="0" smtClean="0">
                <a:solidFill>
                  <a:srgbClr val="002060"/>
                </a:solidFill>
              </a:rPr>
              <a:t> riesgo de que los estados financieros contengan incorrecciones materiales antes de la realización de la auditoría</a:t>
            </a:r>
          </a:p>
          <a:p>
            <a:r>
              <a:rPr lang="es-MX" b="1" dirty="0" smtClean="0">
                <a:solidFill>
                  <a:srgbClr val="002060"/>
                </a:solidFill>
              </a:rPr>
              <a:t>Responsables del gobierno de la entidad:</a:t>
            </a:r>
            <a:r>
              <a:rPr lang="es-MX" dirty="0" smtClean="0">
                <a:solidFill>
                  <a:srgbClr val="002060"/>
                </a:solidFill>
              </a:rPr>
              <a:t> persona o personas u organizaciones con responsabilidad en la supervisión de la dirección estratégica de la entidad y con obligaciones relacionadas con la rendición de cuentas de la entidad.</a:t>
            </a:r>
          </a:p>
          <a:p>
            <a:r>
              <a:rPr lang="es-MX" b="1" dirty="0" smtClean="0">
                <a:solidFill>
                  <a:srgbClr val="002060"/>
                </a:solidFill>
              </a:rPr>
              <a:t>Estados  financieros</a:t>
            </a:r>
            <a:r>
              <a:rPr lang="es-MX" dirty="0" smtClean="0">
                <a:solidFill>
                  <a:srgbClr val="002060"/>
                </a:solidFill>
              </a:rPr>
              <a:t>: presentación estructurada de información financiera histórica, que incluye notas explicativas, cuya finalidad es la de informar sobre los recursos económicos y las obligaciones de una entidad en un momento determinado o sobre los cambios registrados.</a:t>
            </a:r>
          </a:p>
          <a:p>
            <a:r>
              <a:rPr lang="es-MX" dirty="0" smtClean="0">
                <a:solidFill>
                  <a:srgbClr val="002060"/>
                </a:solidFill>
              </a:rPr>
              <a:t> </a:t>
            </a:r>
          </a:p>
        </p:txBody>
      </p:sp>
      <p:pic>
        <p:nvPicPr>
          <p:cNvPr id="38914" name="Picture 2" descr="C:\Users\Alex y Piz\AppData\Local\Microsoft\Windows\INetCache\IE\NW3M8IP0\MP900385338[1].jpg"/>
          <p:cNvPicPr>
            <a:picLocks noChangeAspect="1" noChangeArrowheads="1"/>
          </p:cNvPicPr>
          <p:nvPr/>
        </p:nvPicPr>
        <p:blipFill>
          <a:blip r:embed="rId2" cstate="print"/>
          <a:srcRect/>
          <a:stretch>
            <a:fillRect/>
          </a:stretch>
        </p:blipFill>
        <p:spPr bwMode="auto">
          <a:xfrm rot="1171758">
            <a:off x="9686140" y="5255243"/>
            <a:ext cx="1671519" cy="1193942"/>
          </a:xfrm>
          <a:prstGeom prst="rect">
            <a:avLst/>
          </a:prstGeom>
          <a:noFill/>
        </p:spPr>
      </p:pic>
      <p:pic>
        <p:nvPicPr>
          <p:cNvPr id="38915" name="Picture 3" descr="C:\Users\Alex y Piz\AppData\Local\Microsoft\Windows\INetCache\IE\WV0O4O6W\MP900385329[1].jpg"/>
          <p:cNvPicPr>
            <a:picLocks noChangeAspect="1" noChangeArrowheads="1"/>
          </p:cNvPicPr>
          <p:nvPr/>
        </p:nvPicPr>
        <p:blipFill>
          <a:blip r:embed="rId3" cstate="print"/>
          <a:srcRect/>
          <a:stretch>
            <a:fillRect/>
          </a:stretch>
        </p:blipFill>
        <p:spPr bwMode="auto">
          <a:xfrm>
            <a:off x="163773" y="2778456"/>
            <a:ext cx="1329845" cy="1861783"/>
          </a:xfrm>
          <a:prstGeom prst="rect">
            <a:avLst/>
          </a:prstGeom>
          <a:noFill/>
        </p:spPr>
      </p:pic>
    </p:spTree>
    <p:extLst>
      <p:ext uri="{BB962C8B-B14F-4D97-AF65-F5344CB8AC3E}">
        <p14:creationId xmlns="" xmlns:p14="http://schemas.microsoft.com/office/powerpoint/2010/main" val="609876127"/>
      </p:ext>
    </p:extLst>
  </p:cSld>
  <p:clrMapOvr>
    <a:masterClrMapping/>
  </p:clrMapOvr>
  <p:transition spd="med">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45742" y="815540"/>
            <a:ext cx="8498007" cy="45243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s-MX" b="1" dirty="0" smtClean="0"/>
              <a:t>Requerimientos de ética relativos a la auditoría de estados financieros</a:t>
            </a:r>
            <a:r>
              <a:rPr lang="es-MX" dirty="0" smtClean="0"/>
              <a:t>: </a:t>
            </a:r>
            <a:r>
              <a:rPr lang="es-MX" dirty="0" smtClean="0">
                <a:solidFill>
                  <a:srgbClr val="7030A0"/>
                </a:solidFill>
              </a:rPr>
              <a:t>El auditor cumplirá los requerimientos de ética, incluidos los relativos a la independencia, aplicables a los encargos de auditoría de estados financieros.</a:t>
            </a:r>
          </a:p>
          <a:p>
            <a:endParaRPr lang="es-MX" dirty="0" smtClean="0"/>
          </a:p>
          <a:p>
            <a:r>
              <a:rPr lang="es-MX" b="1" dirty="0" smtClean="0"/>
              <a:t>Escepticismo profesional: </a:t>
            </a:r>
            <a:r>
              <a:rPr lang="es-MX" dirty="0" smtClean="0">
                <a:solidFill>
                  <a:srgbClr val="7030A0"/>
                </a:solidFill>
              </a:rPr>
              <a:t>El auditor planificará y ejecutará la auditoría con escepticismo profesional, reconociendo que pueden darse circunstancias que supongan que los estados financieros contengan incorrecciones materiales.</a:t>
            </a:r>
          </a:p>
          <a:p>
            <a:endParaRPr lang="es-MX" dirty="0" smtClean="0"/>
          </a:p>
          <a:p>
            <a:r>
              <a:rPr lang="es-MX" b="1" dirty="0" smtClean="0"/>
              <a:t>Juicio profesional: </a:t>
            </a:r>
            <a:r>
              <a:rPr lang="es-MX" dirty="0" smtClean="0">
                <a:solidFill>
                  <a:srgbClr val="7030A0"/>
                </a:solidFill>
              </a:rPr>
              <a:t>El auditor aplicará su juicio profesional en la planificación y ejecución de la auditoría de estados financieros.</a:t>
            </a:r>
          </a:p>
          <a:p>
            <a:endParaRPr lang="es-MX" dirty="0" smtClean="0"/>
          </a:p>
          <a:p>
            <a:r>
              <a:rPr lang="es-MX" b="1" dirty="0" smtClean="0"/>
              <a:t>Evidencia de auditoría suficiente y adecuada y riesgo de auditoría: </a:t>
            </a:r>
            <a:r>
              <a:rPr lang="es-MX" dirty="0" smtClean="0">
                <a:solidFill>
                  <a:srgbClr val="7030A0"/>
                </a:solidFill>
              </a:rPr>
              <a:t>Con el fin de alcanzar una seguridad razonable, el auditor obtendrá evidencia de auditoría suficiente y adecuada para reducir el riesgo de auditoría a un nivel aceptablemente bajo y, en consecuencia, para permitirle alcanzar conclusiones razonables en las que basar su opinión.</a:t>
            </a:r>
            <a:endParaRPr lang="es-MX" dirty="0">
              <a:solidFill>
                <a:srgbClr val="7030A0"/>
              </a:solidFill>
            </a:endParaRPr>
          </a:p>
        </p:txBody>
      </p:sp>
      <p:sp>
        <p:nvSpPr>
          <p:cNvPr id="4" name="3 Rectángulo"/>
          <p:cNvSpPr/>
          <p:nvPr/>
        </p:nvSpPr>
        <p:spPr>
          <a:xfrm>
            <a:off x="4324723" y="173588"/>
            <a:ext cx="2367956" cy="461665"/>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es-MX" sz="2400" b="1" dirty="0" smtClean="0"/>
              <a:t>Requerimientos</a:t>
            </a:r>
            <a:endParaRPr lang="es-MX" sz="2400" b="1" dirty="0"/>
          </a:p>
        </p:txBody>
      </p:sp>
      <p:pic>
        <p:nvPicPr>
          <p:cNvPr id="5" name="Picture 1" descr="C:\Users\Alex y Piz\AppData\Local\Microsoft\Windows\INetCache\IE\GM7C71FY\MP900313848[1].jpg"/>
          <p:cNvPicPr>
            <a:picLocks noChangeAspect="1" noChangeArrowheads="1"/>
          </p:cNvPicPr>
          <p:nvPr/>
        </p:nvPicPr>
        <p:blipFill>
          <a:blip r:embed="rId2" cstate="print"/>
          <a:srcRect/>
          <a:stretch>
            <a:fillRect/>
          </a:stretch>
        </p:blipFill>
        <p:spPr bwMode="auto">
          <a:xfrm rot="2013048">
            <a:off x="9524143" y="4743451"/>
            <a:ext cx="1729236" cy="1395247"/>
          </a:xfrm>
          <a:prstGeom prst="rect">
            <a:avLst/>
          </a:prstGeom>
          <a:noFill/>
        </p:spPr>
      </p:pic>
      <p:pic>
        <p:nvPicPr>
          <p:cNvPr id="4097" name="Picture 1" descr="C:\Users\Alex y Piz\AppData\Local\Microsoft\Windows\INetCache\IE\00IS1HYY\MC900237185[1].wmf"/>
          <p:cNvPicPr>
            <a:picLocks noChangeAspect="1" noChangeArrowheads="1"/>
          </p:cNvPicPr>
          <p:nvPr/>
        </p:nvPicPr>
        <p:blipFill>
          <a:blip r:embed="rId3" cstate="print"/>
          <a:srcRect/>
          <a:stretch>
            <a:fillRect/>
          </a:stretch>
        </p:blipFill>
        <p:spPr bwMode="auto">
          <a:xfrm>
            <a:off x="9396618" y="762743"/>
            <a:ext cx="2187921" cy="1975164"/>
          </a:xfrm>
          <a:prstGeom prst="rect">
            <a:avLst/>
          </a:prstGeom>
          <a:noFill/>
        </p:spPr>
      </p:pic>
    </p:spTree>
    <p:extLst>
      <p:ext uri="{BB962C8B-B14F-4D97-AF65-F5344CB8AC3E}">
        <p14:creationId xmlns="" xmlns:p14="http://schemas.microsoft.com/office/powerpoint/2010/main" val="367005276"/>
      </p:ext>
    </p:extLst>
  </p:cSld>
  <p:clrMapOvr>
    <a:masterClrMapping/>
  </p:clrMapOvr>
  <p:transition spd="med">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41277" y="1037230"/>
            <a:ext cx="5277135" cy="569386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s-MX" sz="2000" b="1" dirty="0" smtClean="0">
                <a:solidFill>
                  <a:schemeClr val="tx1"/>
                </a:solidFill>
              </a:rPr>
              <a:t>Cumplimiento de las NIA aplicables a la auditoría</a:t>
            </a:r>
          </a:p>
          <a:p>
            <a:endParaRPr lang="es-MX" b="1" dirty="0" smtClean="0"/>
          </a:p>
          <a:p>
            <a:pPr>
              <a:buFont typeface="Arial" pitchFamily="34" charset="0"/>
              <a:buChar char="•"/>
            </a:pPr>
            <a:r>
              <a:rPr lang="es-MX" dirty="0" smtClean="0">
                <a:solidFill>
                  <a:srgbClr val="7030A0"/>
                </a:solidFill>
              </a:rPr>
              <a:t>El auditor cumplirá todas las NIA aplicables a la auditoría. Una NIA es aplicable a la auditoría cuando la NIA está en vigor y concurren las circunstancias a las que se refiere la NIA.</a:t>
            </a:r>
          </a:p>
          <a:p>
            <a:pPr>
              <a:buFont typeface="Arial" pitchFamily="34" charset="0"/>
              <a:buChar char="•"/>
            </a:pPr>
            <a:endParaRPr lang="es-MX" dirty="0" smtClean="0"/>
          </a:p>
          <a:p>
            <a:pPr>
              <a:buFont typeface="Arial" pitchFamily="34" charset="0"/>
              <a:buChar char="•"/>
            </a:pPr>
            <a:r>
              <a:rPr lang="es-MX" dirty="0" smtClean="0"/>
              <a:t>El auditor conocerá el texto completo de la NIA, incluidas la guía de aplicación y otras anotaciones explicativas, con el fin de comprender sus objetivos y aplicar sus requerimientos adecuadamente.</a:t>
            </a:r>
          </a:p>
          <a:p>
            <a:pPr>
              <a:buFont typeface="Arial" pitchFamily="34" charset="0"/>
              <a:buChar char="•"/>
            </a:pPr>
            <a:endParaRPr lang="es-MX" dirty="0" smtClean="0"/>
          </a:p>
          <a:p>
            <a:pPr>
              <a:buFont typeface="Arial" pitchFamily="34" charset="0"/>
              <a:buChar char="•"/>
            </a:pPr>
            <a:r>
              <a:rPr lang="es-MX" dirty="0" smtClean="0">
                <a:solidFill>
                  <a:srgbClr val="7030A0"/>
                </a:solidFill>
              </a:rPr>
              <a:t>El auditor no manifestará en el informe de auditoría haber cumplido con los requerimientos de las NIA a no ser que haya cumplido con los requerimientos de la presente NIA y los de todas las demás NIA aplicables a la auditoría. </a:t>
            </a:r>
          </a:p>
          <a:p>
            <a:endParaRPr lang="es-MX" dirty="0"/>
          </a:p>
        </p:txBody>
      </p:sp>
      <p:sp>
        <p:nvSpPr>
          <p:cNvPr id="5" name="4 Rectángulo"/>
          <p:cNvSpPr/>
          <p:nvPr/>
        </p:nvSpPr>
        <p:spPr>
          <a:xfrm>
            <a:off x="6155141" y="1095066"/>
            <a:ext cx="5008728" cy="45243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s-MX" sz="2000" b="1" dirty="0" smtClean="0">
                <a:solidFill>
                  <a:schemeClr val="tx1"/>
                </a:solidFill>
              </a:rPr>
              <a:t>Objetivos establecidos en cada NIA </a:t>
            </a:r>
          </a:p>
          <a:p>
            <a:endParaRPr lang="es-MX" b="1" dirty="0" smtClean="0">
              <a:solidFill>
                <a:schemeClr val="tx1"/>
              </a:solidFill>
            </a:endParaRPr>
          </a:p>
          <a:p>
            <a:r>
              <a:rPr lang="es-MX" dirty="0" smtClean="0"/>
              <a:t>Con el fin de alcanzar los objetivos globales del auditor, éste seguirá los objetivos mencionados en cada NIA aplicable, al planificar y ejecutar la auditoría, teniendo en cuenta las relaciones existentes entre las NIA, con la finalidad de:</a:t>
            </a:r>
          </a:p>
          <a:p>
            <a:endParaRPr lang="es-MX" dirty="0" smtClean="0"/>
          </a:p>
          <a:p>
            <a:pPr marL="342900" indent="-342900">
              <a:buAutoNum type="alphaLcParenBoth"/>
            </a:pPr>
            <a:r>
              <a:rPr lang="es-MX" dirty="0" smtClean="0">
                <a:solidFill>
                  <a:schemeClr val="tx1"/>
                </a:solidFill>
              </a:rPr>
              <a:t>determinar si es necesario algún procedimiento de auditoría adicional a los exigidos por las NIA para alcanzar los objetivos establecidos en ellas; y </a:t>
            </a:r>
          </a:p>
          <a:p>
            <a:pPr marL="342900" indent="-342900">
              <a:buAutoNum type="alphaLcParenBoth"/>
            </a:pPr>
            <a:endParaRPr lang="es-MX" dirty="0" smtClean="0">
              <a:solidFill>
                <a:schemeClr val="tx1"/>
              </a:solidFill>
            </a:endParaRPr>
          </a:p>
          <a:p>
            <a:pPr marL="342900" indent="-342900">
              <a:buAutoNum type="alphaLcParenBoth"/>
            </a:pPr>
            <a:r>
              <a:rPr lang="es-MX" dirty="0" smtClean="0">
                <a:solidFill>
                  <a:schemeClr val="tx1"/>
                </a:solidFill>
              </a:rPr>
              <a:t>evaluar si se ha obtenido evidencia de auditoría suficiente y adecuada.</a:t>
            </a:r>
          </a:p>
        </p:txBody>
      </p:sp>
      <p:sp>
        <p:nvSpPr>
          <p:cNvPr id="6" name="5 Rectángulo"/>
          <p:cNvSpPr/>
          <p:nvPr/>
        </p:nvSpPr>
        <p:spPr>
          <a:xfrm>
            <a:off x="2277704" y="296418"/>
            <a:ext cx="8036624" cy="461665"/>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es-MX" sz="2400" b="1" dirty="0" smtClean="0"/>
              <a:t>Realización de la auditoría de conformidad con las NIA </a:t>
            </a:r>
          </a:p>
        </p:txBody>
      </p:sp>
      <p:pic>
        <p:nvPicPr>
          <p:cNvPr id="3078" name="Picture 6" descr="C:\Users\Alex y Piz\AppData\Local\Microsoft\Windows\INetCache\IE\WV0O4O6W\MC900297177[1].wmf"/>
          <p:cNvPicPr>
            <a:picLocks noChangeAspect="1" noChangeArrowheads="1"/>
          </p:cNvPicPr>
          <p:nvPr/>
        </p:nvPicPr>
        <p:blipFill>
          <a:blip r:embed="rId2" cstate="print"/>
          <a:srcRect/>
          <a:stretch>
            <a:fillRect/>
          </a:stretch>
        </p:blipFill>
        <p:spPr bwMode="auto">
          <a:xfrm>
            <a:off x="10161350" y="5302250"/>
            <a:ext cx="1798638" cy="1555750"/>
          </a:xfrm>
          <a:prstGeom prst="rect">
            <a:avLst/>
          </a:prstGeom>
          <a:noFill/>
        </p:spPr>
      </p:pic>
      <p:pic>
        <p:nvPicPr>
          <p:cNvPr id="13" name="Picture 6" descr="C:\Users\Alex y Piz\AppData\Local\Microsoft\Windows\INetCache\IE\GM7C71FY\MM900283267[1].gif"/>
          <p:cNvPicPr>
            <a:picLocks noChangeAspect="1" noChangeArrowheads="1" noCrop="1"/>
          </p:cNvPicPr>
          <p:nvPr/>
        </p:nvPicPr>
        <p:blipFill>
          <a:blip r:embed="rId3" cstate="print"/>
          <a:srcRect/>
          <a:stretch>
            <a:fillRect/>
          </a:stretch>
        </p:blipFill>
        <p:spPr bwMode="auto">
          <a:xfrm>
            <a:off x="10645254" y="193891"/>
            <a:ext cx="1146274" cy="775100"/>
          </a:xfrm>
          <a:prstGeom prst="rect">
            <a:avLst/>
          </a:prstGeom>
          <a:noFill/>
        </p:spPr>
      </p:pic>
    </p:spTree>
    <p:extLst>
      <p:ext uri="{BB962C8B-B14F-4D97-AF65-F5344CB8AC3E}">
        <p14:creationId xmlns="" xmlns:p14="http://schemas.microsoft.com/office/powerpoint/2010/main" val="1663864248"/>
      </p:ext>
    </p:extLst>
  </p:cSld>
  <p:clrMapOvr>
    <a:masterClrMapping/>
  </p:clrMapOvr>
  <p:transition spd="med">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iteratura académica 16x9">
  <a:themeElements>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lantagenet Cherokee-Euphemia">
      <a:majorFont>
        <a:latin typeface="Plantagenet Cherokee"/>
        <a:ea typeface=""/>
        <a:cs typeface=""/>
      </a:majorFont>
      <a:minorFont>
        <a:latin typeface="Euphemia"/>
        <a:ea typeface=""/>
        <a:cs typeface=""/>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DocumentoBibliotecaFormulario</Display>
  <Edit>DocumentoBibliotecaFormulario</Edit>
  <New>DocumentoBibliotecaFormulario</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Este valor indica el número de revisiones o de veces que se ha guardado. La aplicación es la responsable de actualizar este valor después de cada revisión.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F22C80C-2A12-4ADF-A25C-A987BFB8D79E}">
  <ds:schemaRefs>
    <ds:schemaRef ds:uri="http://schemas.microsoft.com/sharepoint/v3/contenttype/forms"/>
  </ds:schemaRefs>
</ds:datastoreItem>
</file>

<file path=customXml/itemProps2.xml><?xml version="1.0" encoding="utf-8"?>
<ds:datastoreItem xmlns:ds="http://schemas.openxmlformats.org/officeDocument/2006/customXml" ds:itemID="{57E0F479-A72A-4310-AA64-690A596FA5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C159749-484A-4444-8368-710F51146B8D}">
  <ds:schemaRef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366</TotalTime>
  <Words>2725</Words>
  <Application>Microsoft Office PowerPoint</Application>
  <PresentationFormat>Personalizado</PresentationFormat>
  <Paragraphs>192</Paragraphs>
  <Slides>18</Slides>
  <Notes>4</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Literatura académica 16x9</vt:lpstr>
      <vt:lpstr>NORMAS INTERNACIONALES DE AUDITORÍA - NIA 200</vt:lpstr>
      <vt:lpstr>NIA 200. Objetivos globales del auditor independiente y realización de la auditoría de conformidad con las Normas Internacionales de Auditoría</vt:lpstr>
      <vt:lpstr>Diapositiva 3</vt:lpstr>
      <vt:lpstr>Diapositiva 4</vt:lpstr>
      <vt:lpstr>Objetivos globales del auditor</vt:lpstr>
      <vt:lpstr>Definiciones</vt:lpstr>
      <vt:lpstr>Definiciones</vt:lpstr>
      <vt:lpstr>Diapositiva 8</vt:lpstr>
      <vt:lpstr>Diapositiva 9</vt:lpstr>
      <vt:lpstr>Diapositiva 10</vt:lpstr>
      <vt:lpstr>Guía de aplicación y otras anotaciones explicativas</vt:lpstr>
      <vt:lpstr>La auditoría de estados  financieros</vt:lpstr>
      <vt:lpstr>Requerimientos de ética relativos a la auditoría de estados financieros</vt:lpstr>
      <vt:lpstr>Diapositiva 14</vt:lpstr>
      <vt:lpstr>Diapositiva 15</vt:lpstr>
      <vt:lpstr>Diapositiva 16</vt:lpstr>
      <vt:lpstr>Realización de la auditoría de conformidad con las NIA</vt:lpstr>
      <vt:lpstr>Diapositiva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de título con imagen</dc:title>
  <dc:creator>Summer</dc:creator>
  <cp:lastModifiedBy>Comunikazionet 1</cp:lastModifiedBy>
  <cp:revision>49</cp:revision>
  <dcterms:created xsi:type="dcterms:W3CDTF">2013-04-05T19:49:59Z</dcterms:created>
  <dcterms:modified xsi:type="dcterms:W3CDTF">2014-08-26T14:45:53Z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