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7" r:id="rId3"/>
    <p:sldId id="257" r:id="rId4"/>
    <p:sldId id="258" r:id="rId5"/>
    <p:sldId id="259" r:id="rId6"/>
    <p:sldId id="268" r:id="rId7"/>
    <p:sldId id="269" r:id="rId8"/>
    <p:sldId id="260" r:id="rId9"/>
    <p:sldId id="261" r:id="rId10"/>
    <p:sldId id="262" r:id="rId11"/>
    <p:sldId id="263" r:id="rId12"/>
    <p:sldId id="270" r:id="rId13"/>
    <p:sldId id="264" r:id="rId14"/>
    <p:sldId id="265" r:id="rId15"/>
    <p:sldId id="266"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3ADD659-4655-47FE-8DF1-795B81661730}" type="datetimeFigureOut">
              <a:rPr lang="es-MX" smtClean="0"/>
              <a:t>25/08/2014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normAutofit/>
          </a:bodyPr>
          <a:lstStyle/>
          <a:p>
            <a:fld id="{4477D600-2B97-4D7F-9CB4-381A3F3A849D}"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3ADD659-4655-47FE-8DF1-795B81661730}" type="datetimeFigureOut">
              <a:rPr lang="es-MX" smtClean="0"/>
              <a:t>25/08/2014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477D600-2B97-4D7F-9CB4-381A3F3A849D}"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3ADD659-4655-47FE-8DF1-795B81661730}" type="datetimeFigureOut">
              <a:rPr lang="es-MX" smtClean="0"/>
              <a:t>25/08/2014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477D600-2B97-4D7F-9CB4-381A3F3A849D}"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a:xfrm>
            <a:off x="685800" y="1600201"/>
            <a:ext cx="7772400" cy="3733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3ADD659-4655-47FE-8DF1-795B81661730}" type="datetimeFigureOut">
              <a:rPr lang="es-MX" smtClean="0"/>
              <a:t>25/08/2014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477D600-2B97-4D7F-9CB4-381A3F3A849D}"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3ADD659-4655-47FE-8DF1-795B81661730}" type="datetimeFigureOut">
              <a:rPr lang="es-MX" smtClean="0"/>
              <a:t>25/08/2014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477D600-2B97-4D7F-9CB4-381A3F3A849D}"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3ADD659-4655-47FE-8DF1-795B81661730}" type="datetimeFigureOut">
              <a:rPr lang="es-MX" smtClean="0"/>
              <a:t>25/08/2014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477D600-2B97-4D7F-9CB4-381A3F3A849D}" type="slidenum">
              <a:rPr lang="es-MX" smtClean="0"/>
              <a:t>‹Nº›</a:t>
            </a:fld>
            <a:endParaRPr lang="es-MX"/>
          </a:p>
        </p:txBody>
      </p:sp>
      <p:sp>
        <p:nvSpPr>
          <p:cNvPr id="13" name="Content Placeholder 12"/>
          <p:cNvSpPr>
            <a:spLocks noGrp="1"/>
          </p:cNvSpPr>
          <p:nvPr>
            <p:ph sz="quarter" idx="13"/>
          </p:nvPr>
        </p:nvSpPr>
        <p:spPr>
          <a:xfrm>
            <a:off x="685800" y="1536192"/>
            <a:ext cx="3657600"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33ADD659-4655-47FE-8DF1-795B81661730}" type="datetimeFigureOut">
              <a:rPr lang="es-MX" smtClean="0"/>
              <a:t>25/08/2014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477D600-2B97-4D7F-9CB4-381A3F3A849D}" type="slidenum">
              <a:rPr lang="es-MX" smtClean="0"/>
              <a:t>‹Nº›</a:t>
            </a:fld>
            <a:endParaRPr lang="es-MX"/>
          </a:p>
        </p:txBody>
      </p:sp>
      <p:sp>
        <p:nvSpPr>
          <p:cNvPr id="15" name="Content Placeholder 14"/>
          <p:cNvSpPr>
            <a:spLocks noGrp="1"/>
          </p:cNvSpPr>
          <p:nvPr>
            <p:ph sz="quarter" idx="13"/>
          </p:nvPr>
        </p:nvSpPr>
        <p:spPr>
          <a:xfrm>
            <a:off x="685800" y="2209800"/>
            <a:ext cx="3657600" cy="3200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33ADD659-4655-47FE-8DF1-795B81661730}" type="datetimeFigureOut">
              <a:rPr lang="es-MX" smtClean="0"/>
              <a:t>25/08/2014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477D600-2B97-4D7F-9CB4-381A3F3A849D}"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3ADD659-4655-47FE-8DF1-795B81661730}" type="datetimeFigureOut">
              <a:rPr lang="es-MX" smtClean="0"/>
              <a:t>25/08/2014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477D600-2B97-4D7F-9CB4-381A3F3A849D}"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s-ES" smtClean="0"/>
              <a:t>Haga clic para modificar el estilo de título del patrón</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3ADD659-4655-47FE-8DF1-795B81661730}" type="datetimeFigureOut">
              <a:rPr lang="es-MX" smtClean="0"/>
              <a:t>25/08/2014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477D600-2B97-4D7F-9CB4-381A3F3A849D}" type="slidenum">
              <a:rPr lang="es-MX" smtClean="0"/>
              <a:t>‹Nº›</a:t>
            </a:fld>
            <a:endParaRPr lang="es-MX"/>
          </a:p>
        </p:txBody>
      </p:sp>
      <p:sp>
        <p:nvSpPr>
          <p:cNvPr id="13" name="Content Placeholder 12"/>
          <p:cNvSpPr>
            <a:spLocks noGrp="1"/>
          </p:cNvSpPr>
          <p:nvPr>
            <p:ph sz="quarter" idx="13"/>
          </p:nvPr>
        </p:nvSpPr>
        <p:spPr>
          <a:xfrm>
            <a:off x="4572000" y="609600"/>
            <a:ext cx="3886200" cy="4191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3ADD659-4655-47FE-8DF1-795B81661730}" type="datetimeFigureOut">
              <a:rPr lang="es-MX" smtClean="0"/>
              <a:t>25/08/2014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477D600-2B97-4D7F-9CB4-381A3F3A849D}" type="slidenum">
              <a:rPr lang="es-MX" smtClean="0"/>
              <a:t>‹Nº›</a:t>
            </a:fld>
            <a:endParaRPr lang="es-MX"/>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s-ES" smtClean="0"/>
              <a:t>Haga clic para modificar el estilo de título del patrón</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33ADD659-4655-47FE-8DF1-795B81661730}" type="datetimeFigureOut">
              <a:rPr lang="es-MX" smtClean="0"/>
              <a:t>25/08/2014</a:t>
            </a:fld>
            <a:endParaRPr lang="es-MX"/>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s-MX"/>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4477D600-2B97-4D7F-9CB4-381A3F3A849D}" type="slidenum">
              <a:rPr lang="es-MX" smtClean="0"/>
              <a:t>‹Nº›</a:t>
            </a:fld>
            <a:endParaRPr lang="es-MX"/>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915816" y="332656"/>
            <a:ext cx="5749028" cy="1944216"/>
          </a:xfrm>
        </p:spPr>
        <p:txBody>
          <a:bodyPr/>
          <a:lstStyle/>
          <a:p>
            <a:r>
              <a:rPr lang="es-MX" dirty="0" smtClean="0"/>
              <a:t>NIA 240</a:t>
            </a:r>
            <a:endParaRPr lang="es-MX" dirty="0"/>
          </a:p>
        </p:txBody>
      </p:sp>
      <p:sp>
        <p:nvSpPr>
          <p:cNvPr id="3" name="2 Subtítulo"/>
          <p:cNvSpPr>
            <a:spLocks noGrp="1"/>
          </p:cNvSpPr>
          <p:nvPr>
            <p:ph type="subTitle" idx="1"/>
          </p:nvPr>
        </p:nvSpPr>
        <p:spPr>
          <a:xfrm>
            <a:off x="1259632" y="2996952"/>
            <a:ext cx="7234966" cy="2035996"/>
          </a:xfrm>
        </p:spPr>
        <p:txBody>
          <a:bodyPr>
            <a:normAutofit fontScale="92500" lnSpcReduction="20000"/>
          </a:bodyPr>
          <a:lstStyle/>
          <a:p>
            <a:pPr algn="r"/>
            <a:r>
              <a:rPr lang="es-MX" dirty="0" smtClean="0"/>
              <a:t>EQUIPO #3</a:t>
            </a:r>
          </a:p>
          <a:p>
            <a:pPr marL="342900" indent="-342900" algn="r">
              <a:buFont typeface="Arial" pitchFamily="34" charset="0"/>
              <a:buChar char="•"/>
            </a:pPr>
            <a:r>
              <a:rPr lang="es-MX" dirty="0" smtClean="0"/>
              <a:t>NUÑEZ JIMENES JOSE GUADALPE </a:t>
            </a:r>
          </a:p>
          <a:p>
            <a:pPr marL="342900" indent="-342900" algn="r">
              <a:buFont typeface="Arial" pitchFamily="34" charset="0"/>
              <a:buChar char="•"/>
            </a:pPr>
            <a:r>
              <a:rPr lang="es-MX" dirty="0" smtClean="0"/>
              <a:t>RODRIGUEZ LOPEZ JESUS IGNACIO</a:t>
            </a:r>
          </a:p>
          <a:p>
            <a:pPr marL="342900" indent="-342900" algn="r">
              <a:buFont typeface="Arial" pitchFamily="34" charset="0"/>
              <a:buChar char="•"/>
            </a:pPr>
            <a:r>
              <a:rPr lang="es-MX" dirty="0" smtClean="0"/>
              <a:t>RUVALCABA GARCIA ANGEL DANIEL </a:t>
            </a:r>
          </a:p>
          <a:p>
            <a:pPr marL="342900" indent="-342900" algn="r">
              <a:buFont typeface="Arial" pitchFamily="34" charset="0"/>
              <a:buChar char="•"/>
            </a:pPr>
            <a:r>
              <a:rPr lang="es-MX" dirty="0" smtClean="0"/>
              <a:t>SUAREZ LOZOYA OSCAR</a:t>
            </a:r>
          </a:p>
          <a:p>
            <a:pPr algn="r"/>
            <a:r>
              <a:rPr lang="es-MX" dirty="0" smtClean="0"/>
              <a:t>5°D </a:t>
            </a:r>
            <a:endParaRPr lang="es-MX" dirty="0"/>
          </a:p>
        </p:txBody>
      </p:sp>
    </p:spTree>
    <p:extLst>
      <p:ext uri="{BB962C8B-B14F-4D97-AF65-F5344CB8AC3E}">
        <p14:creationId xmlns:p14="http://schemas.microsoft.com/office/powerpoint/2010/main" val="1034622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09443" y="260649"/>
            <a:ext cx="7125112" cy="5598150"/>
          </a:xfrm>
        </p:spPr>
        <p:txBody>
          <a:bodyPr>
            <a:normAutofit fontScale="85000" lnSpcReduction="20000"/>
          </a:bodyPr>
          <a:lstStyle/>
          <a:p>
            <a:pPr marL="0" indent="0">
              <a:buNone/>
            </a:pPr>
            <a:r>
              <a:rPr lang="es-ES" dirty="0"/>
              <a:t>a) El auditor deberá planear y desempeñar procedimientos de auditoría para:</a:t>
            </a:r>
            <a:endParaRPr lang="es-MX" dirty="0"/>
          </a:p>
          <a:p>
            <a:pPr marL="0" indent="0">
              <a:buNone/>
            </a:pPr>
            <a:r>
              <a:rPr lang="es-ES" dirty="0"/>
              <a:t> </a:t>
            </a:r>
            <a:r>
              <a:rPr lang="es-ES" dirty="0" smtClean="0"/>
              <a:t>Poner </a:t>
            </a:r>
            <a:r>
              <a:rPr lang="es-ES" dirty="0"/>
              <a:t>a prueba la propiedad de los asientos del diario registrados en el libro mayor y otros ajustes hechos en la preparación de los estados financieros.</a:t>
            </a:r>
            <a:endParaRPr lang="es-MX" dirty="0"/>
          </a:p>
          <a:p>
            <a:pPr marL="0" indent="0">
              <a:buNone/>
            </a:pPr>
            <a:r>
              <a:rPr lang="es-ES" dirty="0"/>
              <a:t> </a:t>
            </a:r>
            <a:endParaRPr lang="es-MX" dirty="0"/>
          </a:p>
          <a:p>
            <a:pPr marL="0" indent="0">
              <a:buNone/>
            </a:pPr>
            <a:r>
              <a:rPr lang="es-ES" dirty="0"/>
              <a:t>i)  Hacer  investigaciones  con  las  personas  involucradas</a:t>
            </a:r>
            <a:endParaRPr lang="es-MX" dirty="0"/>
          </a:p>
          <a:p>
            <a:pPr marL="0" indent="0">
              <a:buNone/>
            </a:pPr>
            <a:r>
              <a:rPr lang="es-ES" dirty="0"/>
              <a:t>ii) Seleccionar asientos y otros ajustes del diario hechos al final del ejercicio que se reporta; y</a:t>
            </a:r>
            <a:endParaRPr lang="es-MX" dirty="0"/>
          </a:p>
          <a:p>
            <a:pPr marL="0" indent="0">
              <a:buNone/>
            </a:pPr>
            <a:r>
              <a:rPr lang="es-ES" dirty="0"/>
              <a:t>iii)    Considerar la necesidad de someter a prueba los asientos y otros ajustes del diario en todo el ejercicio.</a:t>
            </a:r>
            <a:endParaRPr lang="es-MX" dirty="0"/>
          </a:p>
          <a:p>
            <a:pPr marL="0" indent="0">
              <a:buNone/>
            </a:pPr>
            <a:r>
              <a:rPr lang="es-ES" dirty="0"/>
              <a:t> </a:t>
            </a:r>
            <a:endParaRPr lang="es-MX" dirty="0"/>
          </a:p>
          <a:p>
            <a:pPr marL="0" indent="0">
              <a:buNone/>
            </a:pPr>
            <a:r>
              <a:rPr lang="es-ES" dirty="0"/>
              <a:t>b)  Revisar las estimaciones contables en busca de indicios</a:t>
            </a:r>
            <a:endParaRPr lang="es-MX" dirty="0"/>
          </a:p>
          <a:p>
            <a:pPr marL="0" indent="0">
              <a:buNone/>
            </a:pPr>
            <a:r>
              <a:rPr lang="es-ES" dirty="0"/>
              <a:t>i) Evaluar si los juicios y decisiones hechos por la administración, al hacer las estimaciones contables, incluidas en los estados financieros.</a:t>
            </a:r>
            <a:endParaRPr lang="es-MX" dirty="0"/>
          </a:p>
          <a:p>
            <a:pPr marL="0" indent="0">
              <a:buNone/>
            </a:pPr>
            <a:r>
              <a:rPr lang="es-ES" dirty="0"/>
              <a:t>ii)  Desempeñar una revisión retrospectiva de los juicios y supuestos de la administración relacionados con estimaciones contables importantes reflejadas en los estados financieros del año anterior.</a:t>
            </a:r>
            <a:endParaRPr lang="es-MX" dirty="0"/>
          </a:p>
          <a:p>
            <a:pPr marL="0" indent="0">
              <a:buNone/>
            </a:pPr>
            <a:r>
              <a:rPr lang="es-ES" dirty="0"/>
              <a:t> </a:t>
            </a:r>
            <a:endParaRPr lang="es-MX" dirty="0"/>
          </a:p>
          <a:p>
            <a:pPr marL="0" indent="0">
              <a:buNone/>
            </a:pPr>
            <a:r>
              <a:rPr lang="es-ES" dirty="0"/>
              <a:t>c) Para transacciones importantes que estén fuera del curso normal de negocios para la entidad el auditor deberá evaluar si la lógica de negocios sugiere en  información  financiera  fraudulenta  o para ocultar malversación de activos.</a:t>
            </a:r>
            <a:endParaRPr lang="es-MX" dirty="0"/>
          </a:p>
          <a:p>
            <a:endParaRPr lang="es-MX" dirty="0"/>
          </a:p>
        </p:txBody>
      </p:sp>
    </p:spTree>
    <p:extLst>
      <p:ext uri="{BB962C8B-B14F-4D97-AF65-F5344CB8AC3E}">
        <p14:creationId xmlns:p14="http://schemas.microsoft.com/office/powerpoint/2010/main" val="3918788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t> </a:t>
            </a:r>
            <a:r>
              <a:rPr lang="es-MX" dirty="0"/>
              <a:t/>
            </a:r>
            <a:br>
              <a:rPr lang="es-MX" dirty="0"/>
            </a:br>
            <a:r>
              <a:rPr lang="es-ES" b="1" dirty="0"/>
              <a:t>Evaluación de evidencia de auditoría</a:t>
            </a:r>
            <a:r>
              <a:rPr lang="es-MX" dirty="0"/>
              <a:t/>
            </a:r>
            <a:br>
              <a:rPr lang="es-MX" dirty="0"/>
            </a:br>
            <a:endParaRPr lang="es-MX" dirty="0"/>
          </a:p>
        </p:txBody>
      </p:sp>
      <p:sp>
        <p:nvSpPr>
          <p:cNvPr id="3" name="2 Marcador de contenido"/>
          <p:cNvSpPr>
            <a:spLocks noGrp="1"/>
          </p:cNvSpPr>
          <p:nvPr>
            <p:ph idx="1"/>
          </p:nvPr>
        </p:nvSpPr>
        <p:spPr/>
        <p:txBody>
          <a:bodyPr>
            <a:normAutofit fontScale="92500" lnSpcReduction="20000"/>
          </a:bodyPr>
          <a:lstStyle/>
          <a:p>
            <a:pPr marL="0" indent="0">
              <a:buNone/>
            </a:pPr>
            <a:r>
              <a:rPr lang="es-ES" dirty="0"/>
              <a:t>El  auditor  deberá  evaluar  si  los  procedimientos  analíticos  que  se  desempeñan cerca  del  final  de  la  auditoría, indican  un  riesgo  no  reconocido  previamente  de  error  de  importancia relativa debido a fraude.</a:t>
            </a:r>
            <a:endParaRPr lang="es-MX" dirty="0"/>
          </a:p>
          <a:p>
            <a:pPr marL="0" indent="0">
              <a:buNone/>
            </a:pPr>
            <a:r>
              <a:rPr lang="es-ES" dirty="0"/>
              <a:t> </a:t>
            </a:r>
            <a:r>
              <a:rPr lang="es-ES" dirty="0" smtClean="0"/>
              <a:t>Si </a:t>
            </a:r>
            <a:r>
              <a:rPr lang="es-ES" dirty="0"/>
              <a:t>el auditor identifica un error, el auditor deberá evaluar si éste es indicativo de fraude.</a:t>
            </a:r>
            <a:endParaRPr lang="es-MX" dirty="0"/>
          </a:p>
          <a:p>
            <a:pPr marL="0" indent="0">
              <a:buNone/>
            </a:pPr>
            <a:r>
              <a:rPr lang="es-ES" dirty="0"/>
              <a:t> </a:t>
            </a:r>
            <a:r>
              <a:rPr lang="es-ES" dirty="0" smtClean="0"/>
              <a:t>Si </a:t>
            </a:r>
            <a:r>
              <a:rPr lang="es-ES" dirty="0"/>
              <a:t>el auditor identifica un error tiene razón para  creer que  está  involucrada la administración deberá reevaluar la valoración de los riesgos de error.</a:t>
            </a:r>
            <a:endParaRPr lang="es-MX" dirty="0"/>
          </a:p>
          <a:p>
            <a:pPr marL="0" indent="0">
              <a:buNone/>
            </a:pPr>
            <a:r>
              <a:rPr lang="es-ES" dirty="0" smtClean="0"/>
              <a:t>Considerar </a:t>
            </a:r>
            <a:r>
              <a:rPr lang="es-ES" dirty="0"/>
              <a:t>si las circunstancias o condiciones indican posible colusión que implique a los empleados, administración o terceros.</a:t>
            </a:r>
            <a:endParaRPr lang="es-MX" dirty="0"/>
          </a:p>
          <a:p>
            <a:pPr marL="0" indent="0">
              <a:buNone/>
            </a:pPr>
            <a:r>
              <a:rPr lang="es-ES" dirty="0"/>
              <a:t> </a:t>
            </a:r>
            <a:r>
              <a:rPr lang="es-ES" dirty="0" smtClean="0"/>
              <a:t>Si  </a:t>
            </a:r>
            <a:r>
              <a:rPr lang="es-ES" dirty="0"/>
              <a:t>el  auditor  confirma  que,  o  no  puede  concluir  si  es  que,  los  estados  financie- ros  están  representados  en  una  forma  errónea,  el  auditor  deberá  evaluar  las  implicaciones  para  la  auditoría.</a:t>
            </a:r>
            <a:endParaRPr lang="es-MX" dirty="0"/>
          </a:p>
          <a:p>
            <a:pPr marL="0" indent="0">
              <a:buNone/>
            </a:pPr>
            <a:r>
              <a:rPr lang="es-ES" dirty="0"/>
              <a:t> </a:t>
            </a:r>
            <a:endParaRPr lang="es-MX" dirty="0"/>
          </a:p>
          <a:p>
            <a:endParaRPr lang="es-MX" dirty="0"/>
          </a:p>
        </p:txBody>
      </p:sp>
    </p:spTree>
    <p:extLst>
      <p:ext uri="{BB962C8B-B14F-4D97-AF65-F5344CB8AC3E}">
        <p14:creationId xmlns:p14="http://schemas.microsoft.com/office/powerpoint/2010/main" val="2028790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Incapacidad del auditor para continuar el trabajo</a:t>
            </a:r>
            <a:r>
              <a:rPr lang="es-ES" dirty="0"/>
              <a:t/>
            </a:r>
            <a:br>
              <a:rPr lang="es-ES" dirty="0"/>
            </a:br>
            <a:endParaRPr lang="es-ES" dirty="0"/>
          </a:p>
        </p:txBody>
      </p:sp>
      <p:sp>
        <p:nvSpPr>
          <p:cNvPr id="3" name="2 Marcador de contenido"/>
          <p:cNvSpPr>
            <a:spLocks noGrp="1"/>
          </p:cNvSpPr>
          <p:nvPr>
            <p:ph idx="1"/>
          </p:nvPr>
        </p:nvSpPr>
        <p:spPr/>
        <p:txBody>
          <a:bodyPr>
            <a:normAutofit lnSpcReduction="10000"/>
          </a:bodyPr>
          <a:lstStyle/>
          <a:p>
            <a:r>
              <a:rPr lang="es-ES" dirty="0"/>
              <a:t>Si, como resultado de un error resultante de fraude o sospecha de </a:t>
            </a:r>
            <a:r>
              <a:rPr lang="es-ES" dirty="0" smtClean="0"/>
              <a:t>fraude </a:t>
            </a:r>
            <a:r>
              <a:rPr lang="es-ES" dirty="0"/>
              <a:t>cuestionamiento la capacidad del auditor para continuar desempeñando la auditoría, el auditor deberá:</a:t>
            </a:r>
          </a:p>
          <a:p>
            <a:r>
              <a:rPr lang="es-ES" dirty="0"/>
              <a:t>a) Determinar las responsabilidades profesionales y legales aplicables en las </a:t>
            </a:r>
            <a:r>
              <a:rPr lang="es-ES" dirty="0" smtClean="0"/>
              <a:t>circunstancias</a:t>
            </a:r>
            <a:endParaRPr lang="es-ES" sz="2400" dirty="0"/>
          </a:p>
          <a:p>
            <a:pPr marL="68580" indent="0">
              <a:buNone/>
            </a:pPr>
            <a:r>
              <a:rPr lang="es-ES" dirty="0"/>
              <a:t> </a:t>
            </a:r>
            <a:endParaRPr lang="es-ES" sz="2400" dirty="0"/>
          </a:p>
          <a:p>
            <a:r>
              <a:rPr lang="es-ES" dirty="0"/>
              <a:t>b) Considerar si es apropiado retirarse del trabajo, cuando sea posible el retiro bajo la ley o regulación aplicable; y</a:t>
            </a:r>
            <a:endParaRPr lang="es-ES" sz="2400" dirty="0"/>
          </a:p>
          <a:p>
            <a:pPr marL="68580" indent="0">
              <a:buNone/>
            </a:pPr>
            <a:endParaRPr lang="es-ES" sz="2400" dirty="0"/>
          </a:p>
          <a:p>
            <a:r>
              <a:rPr lang="es-ES" dirty="0"/>
              <a:t>ii)   Determinar si hay un requisito profesional o legal para reportar a la persona o personas que hicieron el nombramiento de </a:t>
            </a:r>
            <a:r>
              <a:rPr lang="es-ES" dirty="0" smtClean="0"/>
              <a:t>auditoría</a:t>
            </a:r>
            <a:endParaRPr lang="es-ES" dirty="0"/>
          </a:p>
        </p:txBody>
      </p:sp>
    </p:spTree>
    <p:extLst>
      <p:ext uri="{BB962C8B-B14F-4D97-AF65-F5344CB8AC3E}">
        <p14:creationId xmlns:p14="http://schemas.microsoft.com/office/powerpoint/2010/main" val="1226499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Confirmaciones escritas</a:t>
            </a:r>
            <a:r>
              <a:rPr lang="es-MX" dirty="0"/>
              <a:t/>
            </a:r>
            <a:br>
              <a:rPr lang="es-MX" dirty="0"/>
            </a:br>
            <a:endParaRPr lang="es-MX" dirty="0"/>
          </a:p>
        </p:txBody>
      </p:sp>
      <p:sp>
        <p:nvSpPr>
          <p:cNvPr id="3" name="2 Marcador de contenido"/>
          <p:cNvSpPr>
            <a:spLocks noGrp="1"/>
          </p:cNvSpPr>
          <p:nvPr>
            <p:ph idx="1"/>
          </p:nvPr>
        </p:nvSpPr>
        <p:spPr/>
        <p:txBody>
          <a:bodyPr>
            <a:noAutofit/>
          </a:bodyPr>
          <a:lstStyle/>
          <a:p>
            <a:r>
              <a:rPr lang="es-ES" sz="1200" dirty="0"/>
              <a:t>El auditor deberá obtener confirmaciones escritas de la administración y, cuando sea apropiado, de los encargados del gobierno corporativo de que:</a:t>
            </a:r>
            <a:endParaRPr lang="es-MX" sz="1200" dirty="0"/>
          </a:p>
          <a:p>
            <a:pPr marL="0" indent="0">
              <a:buNone/>
            </a:pPr>
            <a:r>
              <a:rPr lang="es-ES" sz="1200" dirty="0"/>
              <a:t> </a:t>
            </a:r>
            <a:endParaRPr lang="es-MX" sz="1200" dirty="0"/>
          </a:p>
          <a:p>
            <a:r>
              <a:rPr lang="es-ES" sz="1200" dirty="0"/>
              <a:t>Reconocen su responsabilidad sobre el diseño, implementación y mantenimiento del control interno para prevenir y detectar el fraude</a:t>
            </a:r>
            <a:r>
              <a:rPr lang="es-ES" sz="1200" dirty="0" smtClean="0"/>
              <a:t>;</a:t>
            </a:r>
            <a:endParaRPr lang="es-MX" sz="1200" dirty="0"/>
          </a:p>
          <a:p>
            <a:pPr lvl="0"/>
            <a:r>
              <a:rPr lang="es-ES" sz="1200" dirty="0"/>
              <a:t>Han revelado al auditor los resultados de la valoración de la administración del riesgo de que los </a:t>
            </a:r>
            <a:r>
              <a:rPr lang="es-ES" sz="1200" dirty="0" smtClean="0"/>
              <a:t>estados financieros </a:t>
            </a:r>
            <a:r>
              <a:rPr lang="es-ES" sz="1200" dirty="0"/>
              <a:t>puedan estar representados en forma errónea de importancia relativa como resultado de fraude</a:t>
            </a:r>
            <a:r>
              <a:rPr lang="es-ES" sz="1200" dirty="0" smtClean="0"/>
              <a:t>;</a:t>
            </a:r>
            <a:endParaRPr lang="es-MX" sz="1200" dirty="0"/>
          </a:p>
          <a:p>
            <a:r>
              <a:rPr lang="es-ES" sz="1200" dirty="0"/>
              <a:t>c)   Han revelado al auditor su conocimiento de fraude o sospecha del mismo que afecta a la entidad involucrando a:</a:t>
            </a:r>
            <a:endParaRPr lang="es-MX" sz="1200" dirty="0"/>
          </a:p>
          <a:p>
            <a:pPr marL="0" indent="0">
              <a:buNone/>
            </a:pPr>
            <a:r>
              <a:rPr lang="es-ES" sz="1200" dirty="0"/>
              <a:t> </a:t>
            </a:r>
            <a:endParaRPr lang="es-MX" sz="1200" dirty="0"/>
          </a:p>
          <a:p>
            <a:r>
              <a:rPr lang="es-ES" sz="1200" dirty="0"/>
              <a:t>i)    La administración;</a:t>
            </a:r>
            <a:endParaRPr lang="es-MX" sz="1200" dirty="0"/>
          </a:p>
          <a:p>
            <a:pPr marL="0" indent="0">
              <a:buNone/>
            </a:pPr>
            <a:r>
              <a:rPr lang="es-ES" sz="1200" dirty="0"/>
              <a:t> </a:t>
            </a:r>
            <a:endParaRPr lang="es-MX" sz="1200" dirty="0"/>
          </a:p>
          <a:p>
            <a:r>
              <a:rPr lang="es-ES" sz="1200" dirty="0"/>
              <a:t>ii)   Empleados que tienen funciones importantes en control interno;</a:t>
            </a:r>
            <a:endParaRPr lang="es-MX" sz="1200" dirty="0"/>
          </a:p>
          <a:p>
            <a:pPr marL="0" indent="0">
              <a:buNone/>
            </a:pPr>
            <a:r>
              <a:rPr lang="es-ES" sz="1200" dirty="0"/>
              <a:t> </a:t>
            </a:r>
            <a:endParaRPr lang="es-MX" sz="1200" dirty="0"/>
          </a:p>
          <a:p>
            <a:r>
              <a:rPr lang="es-ES" sz="1200" dirty="0"/>
              <a:t>iii)  Otros cuando el fraude pudiera tener un efecto de importancia relativa en los estados financieros; y</a:t>
            </a:r>
            <a:endParaRPr lang="es-MX" sz="1200" dirty="0"/>
          </a:p>
          <a:p>
            <a:pPr marL="0" indent="0">
              <a:buNone/>
            </a:pPr>
            <a:r>
              <a:rPr lang="es-ES" sz="1200" dirty="0"/>
              <a:t> </a:t>
            </a:r>
            <a:endParaRPr lang="es-MX" sz="1200" dirty="0"/>
          </a:p>
          <a:p>
            <a:endParaRPr lang="es-MX" sz="1200" dirty="0"/>
          </a:p>
        </p:txBody>
      </p:sp>
    </p:spTree>
    <p:extLst>
      <p:ext uri="{BB962C8B-B14F-4D97-AF65-F5344CB8AC3E}">
        <p14:creationId xmlns:p14="http://schemas.microsoft.com/office/powerpoint/2010/main" val="1696995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Comunicaciones a autoridades reguladoras y ejecutoras</a:t>
            </a:r>
            <a:r>
              <a:rPr lang="es-MX" dirty="0"/>
              <a:t/>
            </a:r>
            <a:br>
              <a:rPr lang="es-MX" dirty="0"/>
            </a:br>
            <a:endParaRPr lang="es-MX" dirty="0"/>
          </a:p>
        </p:txBody>
      </p:sp>
      <p:sp>
        <p:nvSpPr>
          <p:cNvPr id="3" name="2 Marcador de contenido"/>
          <p:cNvSpPr>
            <a:spLocks noGrp="1"/>
          </p:cNvSpPr>
          <p:nvPr>
            <p:ph idx="1"/>
          </p:nvPr>
        </p:nvSpPr>
        <p:spPr/>
        <p:txBody>
          <a:bodyPr/>
          <a:lstStyle/>
          <a:p>
            <a:r>
              <a:rPr lang="es-ES" dirty="0"/>
              <a:t>Si el auditor ha identificado o sospecha un fraude, el auditor deberá determinar si hay una  responsabilidad  de  reportar  la  ocurrencia  o  sospecha</a:t>
            </a:r>
            <a:endParaRPr lang="es-MX" dirty="0"/>
          </a:p>
          <a:p>
            <a:pPr marL="68580" indent="0">
              <a:buNone/>
            </a:pPr>
            <a:r>
              <a:rPr lang="es-ES" dirty="0"/>
              <a:t> </a:t>
            </a:r>
            <a:endParaRPr lang="es-MX" dirty="0"/>
          </a:p>
          <a:p>
            <a:r>
              <a:rPr lang="es-ES" dirty="0"/>
              <a:t>Las responsabilidades legales del auditor pueden sobrepasar el deber de confidencialidad en algunas circunstancias.</a:t>
            </a:r>
            <a:endParaRPr lang="es-MX" dirty="0"/>
          </a:p>
          <a:p>
            <a:endParaRPr lang="es-MX" dirty="0"/>
          </a:p>
        </p:txBody>
      </p:sp>
    </p:spTree>
    <p:extLst>
      <p:ext uri="{BB962C8B-B14F-4D97-AF65-F5344CB8AC3E}">
        <p14:creationId xmlns:p14="http://schemas.microsoft.com/office/powerpoint/2010/main" val="2131891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Documentación</a:t>
            </a:r>
            <a:r>
              <a:rPr lang="es-MX" dirty="0"/>
              <a:t/>
            </a:r>
            <a:br>
              <a:rPr lang="es-MX" dirty="0"/>
            </a:br>
            <a:endParaRPr lang="es-MX" dirty="0"/>
          </a:p>
        </p:txBody>
      </p:sp>
      <p:sp>
        <p:nvSpPr>
          <p:cNvPr id="3" name="2 Marcador de contenido"/>
          <p:cNvSpPr>
            <a:spLocks noGrp="1"/>
          </p:cNvSpPr>
          <p:nvPr>
            <p:ph idx="1"/>
          </p:nvPr>
        </p:nvSpPr>
        <p:spPr>
          <a:xfrm>
            <a:off x="685800" y="1600200"/>
            <a:ext cx="7772400" cy="4349079"/>
          </a:xfrm>
        </p:spPr>
        <p:txBody>
          <a:bodyPr>
            <a:normAutofit fontScale="92500" lnSpcReduction="20000"/>
          </a:bodyPr>
          <a:lstStyle/>
          <a:p>
            <a:pPr marL="68580" indent="0">
              <a:buNone/>
            </a:pPr>
            <a:r>
              <a:rPr lang="es-ES" dirty="0"/>
              <a:t>El  auditor  deberá  incluir  lo  siguiente  en  la  documentación  de  auditoría</a:t>
            </a:r>
            <a:endParaRPr lang="es-MX" dirty="0"/>
          </a:p>
          <a:p>
            <a:pPr marL="525780" lvl="0" indent="-457200">
              <a:buFont typeface="+mj-lt"/>
              <a:buAutoNum type="alphaUcPeriod"/>
            </a:pPr>
            <a:r>
              <a:rPr lang="es-ES" dirty="0"/>
              <a:t>Las decisiones importantes que se alcanzaron durante la discusión</a:t>
            </a:r>
            <a:endParaRPr lang="es-MX" dirty="0"/>
          </a:p>
          <a:p>
            <a:pPr marL="525780" indent="-457200">
              <a:buFont typeface="+mj-lt"/>
              <a:buAutoNum type="alphaUcPeriod"/>
            </a:pPr>
            <a:r>
              <a:rPr lang="es-ES" dirty="0" smtClean="0"/>
              <a:t>Los </a:t>
            </a:r>
            <a:r>
              <a:rPr lang="es-ES" dirty="0"/>
              <a:t>riesgos identificados y evaluados de errores</a:t>
            </a:r>
            <a:endParaRPr lang="es-MX" dirty="0"/>
          </a:p>
          <a:p>
            <a:pPr marL="68580" indent="0">
              <a:buNone/>
            </a:pPr>
            <a:r>
              <a:rPr lang="es-ES" dirty="0"/>
              <a:t>El auditor deberá incluir lo siguiente en la documentación de auditoría</a:t>
            </a:r>
            <a:endParaRPr lang="es-MX" dirty="0"/>
          </a:p>
          <a:p>
            <a:pPr marL="525780" lvl="0" indent="-457200">
              <a:buFont typeface="+mj-lt"/>
              <a:buAutoNum type="alphaUcPeriod"/>
            </a:pPr>
            <a:r>
              <a:rPr lang="es-ES" dirty="0"/>
              <a:t>Las respuestas generales a los riesgos evaluados de errores</a:t>
            </a:r>
            <a:endParaRPr lang="es-MX" dirty="0"/>
          </a:p>
          <a:p>
            <a:pPr marL="525780" lvl="0" indent="-457200">
              <a:buFont typeface="+mj-lt"/>
              <a:buAutoNum type="alphaUcPeriod"/>
            </a:pPr>
            <a:r>
              <a:rPr lang="es-ES" dirty="0"/>
              <a:t> Los resultados de los procedimientos de auditoría, incluyendo los planeados para tratar el riesgo de que la administración sobrepase los controles</a:t>
            </a:r>
            <a:r>
              <a:rPr lang="es-ES" dirty="0" smtClean="0"/>
              <a:t>.</a:t>
            </a:r>
          </a:p>
          <a:p>
            <a:pPr marL="68580" indent="0">
              <a:buNone/>
            </a:pPr>
            <a:r>
              <a:rPr lang="es-ES" dirty="0"/>
              <a:t>El  auditor  deberá  incluir  en  la  documentación  de  auditoría  comunicaciones  sobre fraude hecho a la administración.</a:t>
            </a:r>
            <a:endParaRPr lang="es-MX" dirty="0"/>
          </a:p>
          <a:p>
            <a:pPr marL="68580" indent="0">
              <a:buNone/>
            </a:pPr>
            <a:r>
              <a:rPr lang="es-ES" dirty="0"/>
              <a:t>Si el auditor ha concluido que el supuesto de que hay un riesgo de error de importancia relativa debido a fraude relacionado con reconocimiento de ingresos no es aplicable en las  circunstancias  del  trabajo,  el  auditor  deberá  incluir  en  la  documentación  de auditoría las razones para dicha conclusión.</a:t>
            </a:r>
            <a:endParaRPr lang="es-MX" dirty="0"/>
          </a:p>
          <a:p>
            <a:pPr marL="68580" lvl="0" indent="0">
              <a:buNone/>
            </a:pPr>
            <a:endParaRPr lang="es-MX" dirty="0"/>
          </a:p>
          <a:p>
            <a:pPr marL="68580" indent="0">
              <a:buNone/>
            </a:pPr>
            <a:endParaRPr lang="es-MX" dirty="0"/>
          </a:p>
        </p:txBody>
      </p:sp>
    </p:spTree>
    <p:extLst>
      <p:ext uri="{BB962C8B-B14F-4D97-AF65-F5344CB8AC3E}">
        <p14:creationId xmlns:p14="http://schemas.microsoft.com/office/powerpoint/2010/main" val="543115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Alcance de esta NIA</a:t>
            </a:r>
            <a:r>
              <a:rPr lang="es-ES" dirty="0"/>
              <a:t/>
            </a:r>
            <a:br>
              <a:rPr lang="es-ES" dirty="0"/>
            </a:br>
            <a:endParaRPr lang="es-ES" dirty="0"/>
          </a:p>
        </p:txBody>
      </p:sp>
      <p:sp>
        <p:nvSpPr>
          <p:cNvPr id="3" name="2 Marcador de contenido"/>
          <p:cNvSpPr>
            <a:spLocks noGrp="1"/>
          </p:cNvSpPr>
          <p:nvPr>
            <p:ph idx="1"/>
          </p:nvPr>
        </p:nvSpPr>
        <p:spPr/>
        <p:txBody>
          <a:bodyPr/>
          <a:lstStyle/>
          <a:p>
            <a:r>
              <a:rPr lang="es-ES" sz="3600" dirty="0"/>
              <a:t>Específicamente, abunda sobre cómo deben aplicarse la NIA 3151 y la NIA 330,2 en relación con los riesgos de errores de importancia relativa debidos al fraude.</a:t>
            </a:r>
          </a:p>
          <a:p>
            <a:pPr marL="68580" indent="0">
              <a:buNone/>
            </a:pPr>
            <a:endParaRPr lang="es-ES" dirty="0"/>
          </a:p>
        </p:txBody>
      </p:sp>
    </p:spTree>
    <p:extLst>
      <p:ext uri="{BB962C8B-B14F-4D97-AF65-F5344CB8AC3E}">
        <p14:creationId xmlns:p14="http://schemas.microsoft.com/office/powerpoint/2010/main" val="3703710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Características del fraude</a:t>
            </a:r>
            <a:r>
              <a:rPr lang="es-MX" dirty="0"/>
              <a:t/>
            </a:r>
            <a:br>
              <a:rPr lang="es-MX" dirty="0"/>
            </a:br>
            <a:endParaRPr lang="es-MX" dirty="0"/>
          </a:p>
        </p:txBody>
      </p:sp>
      <p:sp>
        <p:nvSpPr>
          <p:cNvPr id="3" name="2 Marcador de contenido"/>
          <p:cNvSpPr>
            <a:spLocks noGrp="1"/>
          </p:cNvSpPr>
          <p:nvPr>
            <p:ph idx="1"/>
          </p:nvPr>
        </p:nvSpPr>
        <p:spPr/>
        <p:txBody>
          <a:bodyPr/>
          <a:lstStyle/>
          <a:p>
            <a:r>
              <a:rPr lang="es-ES" sz="2400" dirty="0" smtClean="0"/>
              <a:t>Los  </a:t>
            </a:r>
            <a:r>
              <a:rPr lang="es-ES" sz="2400" dirty="0"/>
              <a:t>errores  en  los  estados  financieros  pueden  surgir  ya  sea  por  fraude  o  por </a:t>
            </a:r>
            <a:r>
              <a:rPr lang="es-ES" sz="2400" dirty="0" smtClean="0"/>
              <a:t>equivocaciones.</a:t>
            </a:r>
            <a:r>
              <a:rPr lang="es-MX" sz="2400" dirty="0"/>
              <a:t> </a:t>
            </a:r>
            <a:endParaRPr lang="es-MX" sz="2400" dirty="0" smtClean="0"/>
          </a:p>
          <a:p>
            <a:r>
              <a:rPr lang="es-ES" sz="2400" dirty="0" smtClean="0"/>
              <a:t>Dos  </a:t>
            </a:r>
            <a:r>
              <a:rPr lang="es-ES" sz="2400" dirty="0"/>
              <a:t>tipos  de  errores  intencionales  son  relevantes  para  al  auditor  </a:t>
            </a:r>
            <a:r>
              <a:rPr lang="es-ES" sz="2400" dirty="0" smtClean="0"/>
              <a:t>los </a:t>
            </a:r>
            <a:r>
              <a:rPr lang="es-ES" sz="2400" dirty="0"/>
              <a:t>errores que son resultado de información financiera fraudulenta y los errores resultado de malversación de </a:t>
            </a:r>
            <a:r>
              <a:rPr lang="es-ES" sz="2400" dirty="0" smtClean="0"/>
              <a:t>activos.</a:t>
            </a:r>
            <a:r>
              <a:rPr lang="es-MX" sz="2400" dirty="0"/>
              <a:t> </a:t>
            </a:r>
            <a:endParaRPr lang="es-MX" sz="2400" dirty="0" smtClean="0"/>
          </a:p>
          <a:p>
            <a:r>
              <a:rPr lang="es-ES" sz="2400" dirty="0" smtClean="0"/>
              <a:t>El </a:t>
            </a:r>
            <a:r>
              <a:rPr lang="es-ES" sz="2400" dirty="0"/>
              <a:t>auditor no hace consideraciones legales de si ha ocurrido realmente fraude.</a:t>
            </a:r>
            <a:endParaRPr lang="es-MX" sz="2400" dirty="0"/>
          </a:p>
          <a:p>
            <a:endParaRPr lang="es-MX" dirty="0"/>
          </a:p>
        </p:txBody>
      </p:sp>
    </p:spTree>
    <p:extLst>
      <p:ext uri="{BB962C8B-B14F-4D97-AF65-F5344CB8AC3E}">
        <p14:creationId xmlns:p14="http://schemas.microsoft.com/office/powerpoint/2010/main" val="1965145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548680"/>
            <a:ext cx="7378979" cy="1483567"/>
          </a:xfrm>
        </p:spPr>
        <p:txBody>
          <a:bodyPr>
            <a:normAutofit fontScale="90000"/>
          </a:bodyPr>
          <a:lstStyle/>
          <a:p>
            <a:r>
              <a:rPr lang="es-ES" b="1" dirty="0"/>
              <a:t>Responsabilidad sobre la prevención y detección del fraude</a:t>
            </a:r>
            <a:r>
              <a:rPr lang="es-MX" dirty="0"/>
              <a:t/>
            </a:r>
            <a:br>
              <a:rPr lang="es-MX" dirty="0"/>
            </a:br>
            <a:r>
              <a:rPr lang="es-ES" b="1" dirty="0"/>
              <a:t> </a:t>
            </a:r>
            <a:r>
              <a:rPr lang="es-MX" dirty="0"/>
              <a:t/>
            </a:r>
            <a:br>
              <a:rPr lang="es-MX" dirty="0"/>
            </a:br>
            <a:endParaRPr lang="es-MX" dirty="0"/>
          </a:p>
        </p:txBody>
      </p:sp>
      <p:sp>
        <p:nvSpPr>
          <p:cNvPr id="3" name="2 Marcador de contenido"/>
          <p:cNvSpPr>
            <a:spLocks noGrp="1"/>
          </p:cNvSpPr>
          <p:nvPr>
            <p:ph idx="1"/>
          </p:nvPr>
        </p:nvSpPr>
        <p:spPr>
          <a:xfrm>
            <a:off x="1043608" y="1484784"/>
            <a:ext cx="7125112" cy="4608512"/>
          </a:xfrm>
        </p:spPr>
        <p:txBody>
          <a:bodyPr>
            <a:normAutofit fontScale="55000" lnSpcReduction="20000"/>
          </a:bodyPr>
          <a:lstStyle/>
          <a:p>
            <a:r>
              <a:rPr lang="es-ES" sz="2600" dirty="0"/>
              <a:t>La responsabilidad principal sobre la prevención y detección del fraude descansa tanto en los encargados del gobierno corporativo como en la administración.</a:t>
            </a:r>
            <a:endParaRPr lang="es-MX" sz="2600" dirty="0"/>
          </a:p>
          <a:p>
            <a:endParaRPr lang="es-ES" sz="2600" dirty="0" smtClean="0"/>
          </a:p>
          <a:p>
            <a:r>
              <a:rPr lang="es-ES" sz="2600" dirty="0" smtClean="0"/>
              <a:t>Responsabilidades </a:t>
            </a:r>
            <a:r>
              <a:rPr lang="es-ES" sz="2600" dirty="0"/>
              <a:t>del </a:t>
            </a:r>
            <a:r>
              <a:rPr lang="es-ES" sz="2600" dirty="0" smtClean="0"/>
              <a:t>auditor:</a:t>
            </a:r>
            <a:endParaRPr lang="es-MX" sz="2600" dirty="0"/>
          </a:p>
          <a:p>
            <a:pPr marL="0" indent="0">
              <a:buNone/>
            </a:pPr>
            <a:r>
              <a:rPr lang="es-ES" sz="2600" dirty="0"/>
              <a:t> </a:t>
            </a:r>
            <a:endParaRPr lang="es-MX" sz="2600" dirty="0"/>
          </a:p>
          <a:p>
            <a:r>
              <a:rPr lang="es-ES" sz="2600" dirty="0"/>
              <a:t>Un  auditor  que  conduce  una  auditoría  de acuerdo  con  las  NIA  es  responsable  de obtener una seguridad razonable de que los estados financieros en su conjunto están libres de errores de importancia relativa, ya sea por causa de fraude o equivocaciones.</a:t>
            </a:r>
            <a:endParaRPr lang="es-MX" sz="2600" dirty="0"/>
          </a:p>
          <a:p>
            <a:pPr marL="0" indent="0">
              <a:buNone/>
            </a:pPr>
            <a:r>
              <a:rPr lang="es-ES" sz="2600" dirty="0"/>
              <a:t> </a:t>
            </a:r>
            <a:endParaRPr lang="es-MX" sz="2600" dirty="0"/>
          </a:p>
          <a:p>
            <a:r>
              <a:rPr lang="es-ES" sz="2600" dirty="0" smtClean="0"/>
              <a:t>El </a:t>
            </a:r>
            <a:r>
              <a:rPr lang="es-ES" sz="2600" dirty="0"/>
              <a:t>riesgo de no detectar un error resultado de fraude es mayor que el riesgo de no detectar uno que sea resultado de una equivocación. Esto es porque el fraude puede implicar esquemas sofisticados y organizados cuidadosamente para ocultarlo, como la falsificación, dejar de registrar transacciones de forma deliberada, o errores intencionales que se hacen </a:t>
            </a:r>
            <a:r>
              <a:rPr lang="es-ES" sz="2600" dirty="0" smtClean="0"/>
              <a:t>al auditor</a:t>
            </a:r>
            <a:r>
              <a:rPr lang="es-ES" sz="2600" dirty="0"/>
              <a:t>.</a:t>
            </a:r>
            <a:endParaRPr lang="es-MX" sz="2600" dirty="0"/>
          </a:p>
          <a:p>
            <a:pPr marL="0" indent="0">
              <a:buNone/>
            </a:pPr>
            <a:r>
              <a:rPr lang="es-ES" sz="2600" dirty="0"/>
              <a:t> </a:t>
            </a:r>
            <a:endParaRPr lang="es-MX" sz="2600" dirty="0"/>
          </a:p>
          <a:p>
            <a:r>
              <a:rPr lang="es-ES" sz="2600" dirty="0" smtClean="0"/>
              <a:t>La </a:t>
            </a:r>
            <a:r>
              <a:rPr lang="es-ES" sz="2600" dirty="0"/>
              <a:t>capacidad del auditor de detectar un fraude depende de factores tales como la pericia del perpetrador, la frecuencia y extensión de la manipulación, el grado de colusión implicado, el tamaño relativo   de   las   cantidades   individuales   manipuladas,   y   la   antigüedad   de   los involucrados</a:t>
            </a:r>
            <a:r>
              <a:rPr lang="es-ES" sz="2600" dirty="0" smtClean="0"/>
              <a:t>.</a:t>
            </a:r>
            <a:r>
              <a:rPr lang="es-ES" sz="2600" dirty="0"/>
              <a:t> </a:t>
            </a:r>
            <a:endParaRPr lang="es-MX" sz="2600" dirty="0"/>
          </a:p>
          <a:p>
            <a:endParaRPr lang="es-MX" dirty="0"/>
          </a:p>
        </p:txBody>
      </p:sp>
    </p:spTree>
    <p:extLst>
      <p:ext uri="{BB962C8B-B14F-4D97-AF65-F5344CB8AC3E}">
        <p14:creationId xmlns:p14="http://schemas.microsoft.com/office/powerpoint/2010/main" val="1843626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t>Los objetivos del auditor son:</a:t>
            </a:r>
            <a:r>
              <a:rPr lang="es-MX" dirty="0"/>
              <a:t/>
            </a:r>
            <a:br>
              <a:rPr lang="es-MX" dirty="0"/>
            </a:br>
            <a:endParaRPr lang="es-MX" dirty="0"/>
          </a:p>
        </p:txBody>
      </p:sp>
      <p:sp>
        <p:nvSpPr>
          <p:cNvPr id="3" name="2 Marcador de contenido"/>
          <p:cNvSpPr>
            <a:spLocks noGrp="1"/>
          </p:cNvSpPr>
          <p:nvPr>
            <p:ph idx="1"/>
          </p:nvPr>
        </p:nvSpPr>
        <p:spPr/>
        <p:txBody>
          <a:bodyPr>
            <a:normAutofit/>
          </a:bodyPr>
          <a:lstStyle/>
          <a:p>
            <a:pPr marL="0" indent="0">
              <a:buNone/>
            </a:pPr>
            <a:r>
              <a:rPr lang="es-ES" dirty="0"/>
              <a:t>a)   Identificar y evaluar los riesgos de errores de importancia relativa de los estados financieros debidos a fraudes;</a:t>
            </a:r>
            <a:endParaRPr lang="es-MX" dirty="0"/>
          </a:p>
          <a:p>
            <a:pPr marL="0" indent="0">
              <a:buNone/>
            </a:pPr>
            <a:endParaRPr lang="es-ES" dirty="0" smtClean="0"/>
          </a:p>
          <a:p>
            <a:pPr marL="0" indent="0">
              <a:buNone/>
            </a:pPr>
            <a:r>
              <a:rPr lang="es-ES" dirty="0" smtClean="0"/>
              <a:t>b</a:t>
            </a:r>
            <a:r>
              <a:rPr lang="es-ES" dirty="0"/>
              <a:t>)   Obtener  suficiente  evidencia  apropiada  de  auditoría  respecto  de  los  riesgos evaluados de errores de importancia relativa debidos a fraudes, mediante el diseño e implementación de respuestas apropiadas; </a:t>
            </a:r>
            <a:r>
              <a:rPr lang="es-ES" dirty="0" smtClean="0"/>
              <a:t>y</a:t>
            </a:r>
            <a:r>
              <a:rPr lang="es-ES" dirty="0"/>
              <a:t> </a:t>
            </a:r>
            <a:endParaRPr lang="es-MX" dirty="0" smtClean="0"/>
          </a:p>
          <a:p>
            <a:pPr marL="0" indent="0">
              <a:buNone/>
            </a:pPr>
            <a:endParaRPr lang="es-ES" dirty="0" smtClean="0"/>
          </a:p>
          <a:p>
            <a:pPr marL="0" indent="0">
              <a:buNone/>
            </a:pPr>
            <a:r>
              <a:rPr lang="es-ES" dirty="0" smtClean="0"/>
              <a:t>c)   Responder  de  manera  apropiada  al  fraude  o  sospecha  de  fraude  identificados durante la auditoría.</a:t>
            </a:r>
            <a:endParaRPr lang="es-MX" dirty="0" smtClean="0"/>
          </a:p>
          <a:p>
            <a:pPr marL="0" indent="0">
              <a:buNone/>
            </a:pPr>
            <a:r>
              <a:rPr lang="es-ES" dirty="0"/>
              <a:t> </a:t>
            </a:r>
            <a:endParaRPr lang="es-MX" dirty="0"/>
          </a:p>
          <a:p>
            <a:endParaRPr lang="es-MX" dirty="0"/>
          </a:p>
        </p:txBody>
      </p:sp>
    </p:spTree>
    <p:extLst>
      <p:ext uri="{BB962C8B-B14F-4D97-AF65-F5344CB8AC3E}">
        <p14:creationId xmlns:p14="http://schemas.microsoft.com/office/powerpoint/2010/main" val="2964351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Escepticismo profesional</a:t>
            </a:r>
            <a:r>
              <a:rPr lang="es-ES" dirty="0"/>
              <a:t/>
            </a:r>
            <a:br>
              <a:rPr lang="es-ES" dirty="0"/>
            </a:br>
            <a:r>
              <a:rPr lang="es-ES" dirty="0"/>
              <a:t> </a:t>
            </a:r>
            <a:br>
              <a:rPr lang="es-ES" dirty="0"/>
            </a:br>
            <a:endParaRPr lang="es-ES" dirty="0"/>
          </a:p>
        </p:txBody>
      </p:sp>
      <p:sp>
        <p:nvSpPr>
          <p:cNvPr id="3" name="2 Marcador de contenido"/>
          <p:cNvSpPr>
            <a:spLocks noGrp="1"/>
          </p:cNvSpPr>
          <p:nvPr>
            <p:ph idx="1"/>
          </p:nvPr>
        </p:nvSpPr>
        <p:spPr/>
        <p:txBody>
          <a:bodyPr>
            <a:normAutofit/>
          </a:bodyPr>
          <a:lstStyle/>
          <a:p>
            <a:r>
              <a:rPr lang="es-ES" sz="2800" dirty="0"/>
              <a:t>El auditor deberá mantener el escepticismo profesional durante toda la auditoría, reconociendo la posibilidad de que pudiera existir un error de importancia relativa debido a fraude, no obstante su experiencia del pasado.</a:t>
            </a:r>
          </a:p>
        </p:txBody>
      </p:sp>
    </p:spTree>
    <p:extLst>
      <p:ext uri="{BB962C8B-B14F-4D97-AF65-F5344CB8AC3E}">
        <p14:creationId xmlns:p14="http://schemas.microsoft.com/office/powerpoint/2010/main" val="944774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3100" b="1" dirty="0"/>
              <a:t>Procedimientos de evaluación del riesgo y actividades relacionadas</a:t>
            </a:r>
            <a:r>
              <a:rPr lang="es-ES" dirty="0"/>
              <a:t/>
            </a:r>
            <a:br>
              <a:rPr lang="es-ES" dirty="0"/>
            </a:br>
            <a:endParaRPr lang="es-ES" dirty="0"/>
          </a:p>
        </p:txBody>
      </p:sp>
      <p:sp>
        <p:nvSpPr>
          <p:cNvPr id="3" name="2 Marcador de contenido"/>
          <p:cNvSpPr>
            <a:spLocks noGrp="1"/>
          </p:cNvSpPr>
          <p:nvPr>
            <p:ph idx="1"/>
          </p:nvPr>
        </p:nvSpPr>
        <p:spPr/>
        <p:txBody>
          <a:bodyPr/>
          <a:lstStyle/>
          <a:p>
            <a:r>
              <a:rPr lang="es-ES" dirty="0"/>
              <a:t>a) La evaluación de la administración</a:t>
            </a:r>
          </a:p>
          <a:p>
            <a:r>
              <a:rPr lang="es-ES" dirty="0"/>
              <a:t>b)   El proceso de la administración para identificar y responder a los riesgos de fraude en la entidad</a:t>
            </a:r>
          </a:p>
          <a:p>
            <a:r>
              <a:rPr lang="es-ES" dirty="0"/>
              <a:t>c)  Comunicación de la administración encargados del gobierno</a:t>
            </a:r>
          </a:p>
          <a:p>
            <a:r>
              <a:rPr lang="es-ES" dirty="0"/>
              <a:t>d)   Comunicación de la administración a los empleados</a:t>
            </a:r>
          </a:p>
          <a:p>
            <a:pPr marL="68580" indent="0">
              <a:buNone/>
            </a:pPr>
            <a:endParaRPr lang="es-ES" dirty="0"/>
          </a:p>
        </p:txBody>
      </p:sp>
    </p:spTree>
    <p:extLst>
      <p:ext uri="{BB962C8B-B14F-4D97-AF65-F5344CB8AC3E}">
        <p14:creationId xmlns:p14="http://schemas.microsoft.com/office/powerpoint/2010/main" val="1778521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980728"/>
            <a:ext cx="7125113" cy="924475"/>
          </a:xfrm>
        </p:spPr>
        <p:txBody>
          <a:bodyPr>
            <a:normAutofit fontScale="90000"/>
          </a:bodyPr>
          <a:lstStyle/>
          <a:p>
            <a:r>
              <a:rPr lang="es-ES" sz="2400" b="1" dirty="0"/>
              <a:t>Identificación y evaluación de riesgos de errores de importancia relativa debidos a fraudes</a:t>
            </a:r>
            <a:r>
              <a:rPr lang="es-MX" sz="2400" dirty="0"/>
              <a:t/>
            </a:r>
            <a:br>
              <a:rPr lang="es-MX" sz="2400" dirty="0"/>
            </a:br>
            <a:r>
              <a:rPr lang="es-ES" dirty="0"/>
              <a:t> </a:t>
            </a:r>
            <a:r>
              <a:rPr lang="es-MX" dirty="0"/>
              <a:t/>
            </a:r>
            <a:br>
              <a:rPr lang="es-MX" dirty="0"/>
            </a:br>
            <a:endParaRPr lang="es-MX" dirty="0"/>
          </a:p>
        </p:txBody>
      </p:sp>
      <p:sp>
        <p:nvSpPr>
          <p:cNvPr id="3" name="2 Marcador de contenido"/>
          <p:cNvSpPr>
            <a:spLocks noGrp="1"/>
          </p:cNvSpPr>
          <p:nvPr>
            <p:ph idx="1"/>
          </p:nvPr>
        </p:nvSpPr>
        <p:spPr/>
        <p:txBody>
          <a:bodyPr/>
          <a:lstStyle/>
          <a:p>
            <a:r>
              <a:rPr lang="es-ES" dirty="0"/>
              <a:t>El auditor deberá identificar y evaluar los riesgos de errores de importancia relativa debidos a fraudes a nivel de estado financiero, y a nivel de aseveración para clases de transacciones, saldos de cuenta y revelaciones.</a:t>
            </a:r>
            <a:endParaRPr lang="es-MX" dirty="0"/>
          </a:p>
          <a:p>
            <a:endParaRPr lang="es-MX" dirty="0"/>
          </a:p>
        </p:txBody>
      </p:sp>
    </p:spTree>
    <p:extLst>
      <p:ext uri="{BB962C8B-B14F-4D97-AF65-F5344CB8AC3E}">
        <p14:creationId xmlns:p14="http://schemas.microsoft.com/office/powerpoint/2010/main" val="922358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2400" b="1" dirty="0"/>
              <a:t>Respuestas a los riesgos evaluados de error de importancia relativa debido a fraude</a:t>
            </a:r>
            <a:r>
              <a:rPr lang="es-MX" dirty="0"/>
              <a:t/>
            </a:r>
            <a:br>
              <a:rPr lang="es-MX" dirty="0"/>
            </a:br>
            <a:endParaRPr lang="es-MX" dirty="0"/>
          </a:p>
        </p:txBody>
      </p:sp>
      <p:sp>
        <p:nvSpPr>
          <p:cNvPr id="3" name="2 Marcador de contenido"/>
          <p:cNvSpPr>
            <a:spLocks noGrp="1"/>
          </p:cNvSpPr>
          <p:nvPr>
            <p:ph idx="1"/>
          </p:nvPr>
        </p:nvSpPr>
        <p:spPr/>
        <p:txBody>
          <a:bodyPr>
            <a:normAutofit fontScale="92500" lnSpcReduction="20000"/>
          </a:bodyPr>
          <a:lstStyle/>
          <a:p>
            <a:r>
              <a:rPr lang="es-ES" i="1" dirty="0">
                <a:solidFill>
                  <a:schemeClr val="bg1"/>
                </a:solidFill>
              </a:rPr>
              <a:t>Procedimientos de auditoría que responden a los riesgos evaluados de error de importancia relativa debido a fraude a nivel aseveración</a:t>
            </a:r>
            <a:endParaRPr lang="es-MX" dirty="0">
              <a:solidFill>
                <a:schemeClr val="bg1"/>
              </a:solidFill>
            </a:endParaRPr>
          </a:p>
          <a:p>
            <a:pPr marL="0" indent="0">
              <a:buNone/>
            </a:pPr>
            <a:endParaRPr lang="es-MX" dirty="0"/>
          </a:p>
          <a:p>
            <a:r>
              <a:rPr lang="es-ES" dirty="0"/>
              <a:t>El auditor deberá planear y desempeñar procedimientos adicionales  de  auditoría  cuya  naturaleza,  oportunidad  y  extensión  respondan  a  los riesgos evaluados de error de importancia relativa debido a fraude a nivel de aseveración.</a:t>
            </a:r>
            <a:endParaRPr lang="es-MX" dirty="0"/>
          </a:p>
          <a:p>
            <a:pPr marL="0" indent="0">
              <a:buNone/>
            </a:pPr>
            <a:endParaRPr lang="es-MX" dirty="0"/>
          </a:p>
          <a:p>
            <a:r>
              <a:rPr lang="es-ES" i="1" dirty="0">
                <a:solidFill>
                  <a:schemeClr val="bg1"/>
                </a:solidFill>
              </a:rPr>
              <a:t>Procedimientos de auditoría que responden a los riesgos relacionados a que la administración sobrepase los </a:t>
            </a:r>
            <a:r>
              <a:rPr lang="es-ES" i="1" dirty="0" smtClean="0">
                <a:solidFill>
                  <a:schemeClr val="bg1"/>
                </a:solidFill>
              </a:rPr>
              <a:t>controles</a:t>
            </a:r>
            <a:r>
              <a:rPr lang="es-ES" dirty="0">
                <a:solidFill>
                  <a:schemeClr val="bg1"/>
                </a:solidFill>
              </a:rPr>
              <a:t> </a:t>
            </a:r>
            <a:endParaRPr lang="es-MX" dirty="0">
              <a:solidFill>
                <a:schemeClr val="bg1"/>
              </a:solidFill>
            </a:endParaRPr>
          </a:p>
          <a:p>
            <a:r>
              <a:rPr lang="es-ES" dirty="0"/>
              <a:t>La  administración  está  en  una  posición  única  para  perpetrar  fraude  debido  a  la capacidad de la administración de manipular los registros contables</a:t>
            </a:r>
            <a:endParaRPr lang="es-MX" dirty="0"/>
          </a:p>
          <a:p>
            <a:endParaRPr lang="es-MX" dirty="0"/>
          </a:p>
        </p:txBody>
      </p:sp>
    </p:spTree>
    <p:extLst>
      <p:ext uri="{BB962C8B-B14F-4D97-AF65-F5344CB8AC3E}">
        <p14:creationId xmlns:p14="http://schemas.microsoft.com/office/powerpoint/2010/main" val="322967074"/>
      </p:ext>
    </p:extLst>
  </p:cSld>
  <p:clrMapOvr>
    <a:masterClrMapping/>
  </p:clrMapOvr>
</p:sld>
</file>

<file path=ppt/theme/theme1.xml><?xml version="1.0" encoding="utf-8"?>
<a:theme xmlns:a="http://schemas.openxmlformats.org/drawingml/2006/main" name="pop urbano">
  <a:themeElements>
    <a:clrScheme name="pop urbano">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pop urbano">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op urbano">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TC101859862[[fn=Urban Pop]]</Template>
  <TotalTime>65</TotalTime>
  <Words>718</Words>
  <Application>Microsoft Office PowerPoint</Application>
  <PresentationFormat>Presentación en pantalla (4:3)</PresentationFormat>
  <Paragraphs>98</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pop urbano</vt:lpstr>
      <vt:lpstr>NIA 240</vt:lpstr>
      <vt:lpstr>Alcance de esta NIA </vt:lpstr>
      <vt:lpstr>Características del fraude </vt:lpstr>
      <vt:lpstr>Responsabilidad sobre la prevención y detección del fraude   </vt:lpstr>
      <vt:lpstr>Los objetivos del auditor son: </vt:lpstr>
      <vt:lpstr>Escepticismo profesional   </vt:lpstr>
      <vt:lpstr>Procedimientos de evaluación del riesgo y actividades relacionadas </vt:lpstr>
      <vt:lpstr>Identificación y evaluación de riesgos de errores de importancia relativa debidos a fraudes   </vt:lpstr>
      <vt:lpstr>Respuestas a los riesgos evaluados de error de importancia relativa debido a fraude </vt:lpstr>
      <vt:lpstr>Presentación de PowerPoint</vt:lpstr>
      <vt:lpstr>  Evaluación de evidencia de auditoría </vt:lpstr>
      <vt:lpstr>Incapacidad del auditor para continuar el trabajo </vt:lpstr>
      <vt:lpstr>Confirmaciones escritas </vt:lpstr>
      <vt:lpstr>Comunicaciones a autoridades reguladoras y ejecutoras </vt:lpstr>
      <vt:lpstr>Documentación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NIA 240</dc:title>
  <dc:creator>Getaway</dc:creator>
  <cp:lastModifiedBy>HOUSE</cp:lastModifiedBy>
  <cp:revision>10</cp:revision>
  <dcterms:created xsi:type="dcterms:W3CDTF">2014-08-26T16:29:14Z</dcterms:created>
  <dcterms:modified xsi:type="dcterms:W3CDTF">2014-08-25T20:54:35Z</dcterms:modified>
</cp:coreProperties>
</file>