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64" r:id="rId6"/>
    <p:sldId id="259" r:id="rId7"/>
    <p:sldId id="262" r:id="rId8"/>
    <p:sldId id="260"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75" d="100"/>
          <a:sy n="75" d="100"/>
        </p:scale>
        <p:origin x="-592" y="-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31/07/15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31/07/15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31/07/15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31/07/15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31/07/15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31/07/15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31/07/15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0913" y="2921641"/>
            <a:ext cx="8825658" cy="792403"/>
          </a:xfrm>
        </p:spPr>
        <p:txBody>
          <a:bodyPr/>
          <a:lstStyle/>
          <a:p>
            <a:pPr algn="r"/>
            <a:r>
              <a:rPr lang="en-US" sz="4400" dirty="0" smtClean="0"/>
              <a:t/>
            </a:r>
            <a:br>
              <a:rPr lang="en-US" sz="4400" dirty="0" smtClean="0"/>
            </a:br>
            <a:r>
              <a:rPr lang="en-US" sz="4400" dirty="0" err="1"/>
              <a:t>Contabilidad</a:t>
            </a:r>
            <a:r>
              <a:rPr lang="en-US" sz="4400" dirty="0"/>
              <a:t> </a:t>
            </a:r>
            <a:r>
              <a:rPr lang="en-US" sz="4400" dirty="0" err="1"/>
              <a:t>Internacional</a:t>
            </a:r>
            <a:r>
              <a:rPr lang="en-US" sz="4400" dirty="0"/>
              <a:t> </a:t>
            </a:r>
            <a:r>
              <a:rPr lang="en-US" sz="4400" dirty="0" smtClean="0"/>
              <a:t/>
            </a:r>
            <a:br>
              <a:rPr lang="en-US" sz="4400" dirty="0" smtClean="0"/>
            </a:br>
            <a:r>
              <a:rPr lang="en-US" sz="4400" dirty="0"/>
              <a:t/>
            </a:r>
            <a:br>
              <a:rPr lang="en-US" sz="4400" dirty="0"/>
            </a:br>
            <a:r>
              <a:rPr lang="en-US" sz="4400" dirty="0" smtClean="0"/>
              <a:t>NIF , IFRS &amp; ASC=USGAAP</a:t>
            </a:r>
            <a:br>
              <a:rPr lang="en-US" sz="4400" dirty="0" smtClean="0"/>
            </a:br>
            <a:r>
              <a:rPr lang="en-US" sz="4400" dirty="0" smtClean="0"/>
              <a:t>T4</a:t>
            </a:r>
            <a:endParaRPr lang="en-US" sz="4400" dirty="0"/>
          </a:p>
        </p:txBody>
      </p:sp>
      <p:sp>
        <p:nvSpPr>
          <p:cNvPr id="3" name="Subtitle 2"/>
          <p:cNvSpPr>
            <a:spLocks noGrp="1"/>
          </p:cNvSpPr>
          <p:nvPr>
            <p:ph type="subTitle" idx="1"/>
          </p:nvPr>
        </p:nvSpPr>
        <p:spPr>
          <a:xfrm>
            <a:off x="2599933" y="3975869"/>
            <a:ext cx="8825658" cy="861420"/>
          </a:xfrm>
        </p:spPr>
        <p:txBody>
          <a:bodyPr/>
          <a:lstStyle/>
          <a:p>
            <a:pPr algn="r"/>
            <a:r>
              <a:rPr lang="en-US" dirty="0" smtClean="0"/>
              <a:t>NIF B-5, NIF B-7, NIF B-8 , NIF B-9</a:t>
            </a:r>
            <a:endParaRPr lang="en-US" dirty="0"/>
          </a:p>
        </p:txBody>
      </p:sp>
      <p:pic>
        <p:nvPicPr>
          <p:cNvPr id="4" name="Imagen 21"/>
          <p:cNvPicPr/>
          <p:nvPr/>
        </p:nvPicPr>
        <p:blipFill>
          <a:blip r:embed="rId2" cstate="print">
            <a:extLst>
              <a:ext uri="{28A0092B-C50C-407E-A947-70E740481C1C}">
                <a14:useLocalDpi xmlns:a14="http://schemas.microsoft.com/office/drawing/2010/main" val="0"/>
              </a:ext>
            </a:extLst>
          </a:blip>
          <a:stretch>
            <a:fillRect/>
          </a:stretch>
        </p:blipFill>
        <p:spPr>
          <a:xfrm>
            <a:off x="1075933" y="1282032"/>
            <a:ext cx="2202180" cy="2035810"/>
          </a:xfrm>
          <a:prstGeom prst="rect">
            <a:avLst/>
          </a:prstGeom>
          <a:effectLst>
            <a:glow rad="241300">
              <a:schemeClr val="accent1">
                <a:alpha val="40000"/>
              </a:schemeClr>
            </a:glow>
            <a:outerShdw blurRad="50800" dist="50800" dir="5400000" algn="ctr" rotWithShape="0">
              <a:schemeClr val="tx1">
                <a:alpha val="80000"/>
              </a:schemeClr>
            </a:outerShdw>
            <a:softEdge rad="38100"/>
          </a:effectLst>
        </p:spPr>
      </p:pic>
      <p:sp>
        <p:nvSpPr>
          <p:cNvPr id="5" name="Subtitle 2"/>
          <p:cNvSpPr txBox="1">
            <a:spLocks/>
          </p:cNvSpPr>
          <p:nvPr/>
        </p:nvSpPr>
        <p:spPr>
          <a:xfrm>
            <a:off x="2599933" y="4957451"/>
            <a:ext cx="8825658" cy="861420"/>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pPr algn="r"/>
            <a:r>
              <a:rPr lang="en-US" smtClean="0"/>
              <a:t>Viridiana Cuadras Montoya</a:t>
            </a:r>
          </a:p>
          <a:p>
            <a:pPr algn="r"/>
            <a:r>
              <a:rPr lang="en-US" smtClean="0"/>
              <a:t>Matricula: 30179</a:t>
            </a:r>
            <a:endParaRPr lang="en-US" dirty="0"/>
          </a:p>
        </p:txBody>
      </p:sp>
    </p:spTree>
    <p:extLst>
      <p:ext uri="{BB962C8B-B14F-4D97-AF65-F5344CB8AC3E}">
        <p14:creationId xmlns:p14="http://schemas.microsoft.com/office/powerpoint/2010/main" val="27738454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Equivalencias</a:t>
            </a:r>
            <a:endParaRPr lang="en-US" dirty="0"/>
          </a:p>
        </p:txBody>
      </p:sp>
      <p:sp>
        <p:nvSpPr>
          <p:cNvPr id="5" name="Content Placeholder 4"/>
          <p:cNvSpPr>
            <a:spLocks noGrp="1"/>
          </p:cNvSpPr>
          <p:nvPr>
            <p:ph idx="1"/>
          </p:nvPr>
        </p:nvSpPr>
        <p:spPr/>
        <p:txBody>
          <a:bodyPr/>
          <a:lstStyle/>
          <a:p>
            <a:endParaRPr lang="en-US"/>
          </a:p>
        </p:txBody>
      </p:sp>
      <p:pic>
        <p:nvPicPr>
          <p:cNvPr id="6" name="Picture 5"/>
          <p:cNvPicPr>
            <a:picLocks noChangeAspect="1"/>
          </p:cNvPicPr>
          <p:nvPr/>
        </p:nvPicPr>
        <p:blipFill rotWithShape="1">
          <a:blip r:embed="rId2"/>
          <a:srcRect l="5296" t="39066" r="30868" b="36979"/>
          <a:stretch/>
        </p:blipFill>
        <p:spPr>
          <a:xfrm>
            <a:off x="342900" y="2273300"/>
            <a:ext cx="11015494" cy="2324100"/>
          </a:xfrm>
          <a:prstGeom prst="rect">
            <a:avLst/>
          </a:prstGeom>
        </p:spPr>
      </p:pic>
    </p:spTree>
    <p:extLst>
      <p:ext uri="{BB962C8B-B14F-4D97-AF65-F5344CB8AC3E}">
        <p14:creationId xmlns:p14="http://schemas.microsoft.com/office/powerpoint/2010/main" val="41954370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a:t>NIF B-5 /Información financiera por segmentos</a:t>
            </a:r>
            <a:r>
              <a:rPr lang="es-ES"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4076754"/>
              </p:ext>
            </p:extLst>
          </p:nvPr>
        </p:nvGraphicFramePr>
        <p:xfrm>
          <a:off x="828499" y="2182725"/>
          <a:ext cx="5719056" cy="3190515"/>
        </p:xfrm>
        <a:graphic>
          <a:graphicData uri="http://schemas.openxmlformats.org/drawingml/2006/table">
            <a:tbl>
              <a:tblPr>
                <a:tableStyleId>{5C22544A-7EE6-4342-B048-85BDC9FD1C3A}</a:tableStyleId>
              </a:tblPr>
              <a:tblGrid>
                <a:gridCol w="1422490"/>
                <a:gridCol w="4296566"/>
              </a:tblGrid>
              <a:tr h="235860">
                <a:tc>
                  <a:txBody>
                    <a:bodyPr/>
                    <a:lstStyle/>
                    <a:p>
                      <a:pPr algn="l" fontAlgn="ctr"/>
                      <a:r>
                        <a:rPr lang="en-US" sz="1200" u="none" strike="noStrike" dirty="0">
                          <a:effectLst/>
                        </a:rPr>
                        <a:t>Fecha de </a:t>
                      </a:r>
                      <a:r>
                        <a:rPr lang="en-US" sz="1200" u="none" strike="noStrike" dirty="0" smtClean="0">
                          <a:effectLst/>
                        </a:rPr>
                        <a:t>Inaction</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200" u="none" strike="noStrike" dirty="0">
                          <a:effectLst/>
                        </a:rPr>
                        <a:t>Noviembre 2009</a:t>
                      </a:r>
                      <a:endParaRPr lang="en-US" sz="1200" b="0" i="0" u="none" strike="noStrike" dirty="0">
                        <a:solidFill>
                          <a:srgbClr val="454545"/>
                        </a:solidFill>
                        <a:effectLst/>
                        <a:latin typeface="Tahoma" panose="020B0604030504040204" pitchFamily="34" charset="0"/>
                      </a:endParaRPr>
                    </a:p>
                  </a:txBody>
                  <a:tcPr marL="9525" marR="9525" marT="9525" marB="0" anchor="b"/>
                </a:tc>
              </a:tr>
              <a:tr h="219350">
                <a:tc>
                  <a:txBody>
                    <a:bodyPr/>
                    <a:lstStyle/>
                    <a:p>
                      <a:pPr algn="l" fontAlgn="ctr"/>
                      <a:r>
                        <a:rPr lang="en-US" sz="1200" u="none" strike="noStrike" dirty="0">
                          <a:effectLst/>
                        </a:rPr>
                        <a:t>Fecha de Vigencia</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200" u="none" strike="noStrike">
                          <a:effectLst/>
                        </a:rPr>
                        <a:t>Enero 2011</a:t>
                      </a:r>
                      <a:endParaRPr lang="en-US" sz="1200" b="0" i="0" u="none" strike="noStrike">
                        <a:solidFill>
                          <a:srgbClr val="454545"/>
                        </a:solidFill>
                        <a:effectLst/>
                        <a:latin typeface="Tahoma" panose="020B0604030504040204" pitchFamily="34" charset="0"/>
                      </a:endParaRPr>
                    </a:p>
                  </a:txBody>
                  <a:tcPr marL="9525" marR="9525" marT="9525" marB="0" anchor="b"/>
                </a:tc>
              </a:tr>
              <a:tr h="522954">
                <a:tc>
                  <a:txBody>
                    <a:bodyPr/>
                    <a:lstStyle/>
                    <a:p>
                      <a:pPr algn="l" fontAlgn="ctr"/>
                      <a:r>
                        <a:rPr lang="en-US" sz="1200" u="none" strike="noStrike" dirty="0">
                          <a:effectLst/>
                        </a:rPr>
                        <a:t>Objetivo</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s-ES" sz="1200" u="none" strike="noStrike" dirty="0" smtClean="0">
                          <a:effectLst/>
                        </a:rPr>
                        <a:t>Establecer </a:t>
                      </a:r>
                      <a:r>
                        <a:rPr lang="es-ES" sz="1200" u="none" strike="noStrike" dirty="0">
                          <a:effectLst/>
                        </a:rPr>
                        <a:t>tanto los criterios para identificar los segmentos operativos de una entidad, como las normas de revelación de la información financiera de dichos segmentos.</a:t>
                      </a:r>
                      <a:endParaRPr lang="es-ES" sz="1200" b="0" i="0" u="none" strike="noStrike" dirty="0">
                        <a:solidFill>
                          <a:srgbClr val="4C4C4C"/>
                        </a:solidFill>
                        <a:effectLst/>
                        <a:latin typeface="Arial" panose="020B0604020202020204" pitchFamily="34" charset="0"/>
                      </a:endParaRPr>
                    </a:p>
                  </a:txBody>
                  <a:tcPr marL="9525" marR="9525" marT="9525" marB="0"/>
                </a:tc>
              </a:tr>
              <a:tr h="1049866">
                <a:tc>
                  <a:txBody>
                    <a:bodyPr/>
                    <a:lstStyle/>
                    <a:p>
                      <a:pPr algn="l" fontAlgn="t"/>
                      <a:r>
                        <a:rPr lang="en-US" sz="1200" u="none" strike="noStrike" dirty="0">
                          <a:effectLst/>
                        </a:rPr>
                        <a:t>Alcance</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s-ES" sz="1200" u="none" strike="noStrike" dirty="0">
                          <a:effectLst/>
                        </a:rPr>
                        <a:t>Esta NIF debe ser aplicada a las entidades económicas que emitan estados financieros y que se encuentren en alguno de los siguientes supuestos:  Si alguna entidad no tiene la obligación de atender a esta NIF, presenta información por segmentos sin apego a ella, no debe describirla como información que cumple con la NIF. Si alguna entidad no tiene la obligación de atender a esta NIF, presenta información por segmentos sin apego a ella, no debe describirla como información que cumple con la NIF</a:t>
                      </a:r>
                      <a:endParaRPr lang="es-ES" sz="1200" b="0" i="0" u="none" strike="noStrike" dirty="0">
                        <a:solidFill>
                          <a:srgbClr val="4C4C4C"/>
                        </a:solidFill>
                        <a:effectLst/>
                        <a:latin typeface="Arial" panose="020B0604020202020204" pitchFamily="34" charset="0"/>
                      </a:endParaRPr>
                    </a:p>
                  </a:txBody>
                  <a:tcPr marL="9525" marR="9525" marT="9525" marB="0"/>
                </a:tc>
              </a:tr>
            </a:tbl>
          </a:graphicData>
        </a:graphic>
      </p:graphicFrame>
      <p:sp>
        <p:nvSpPr>
          <p:cNvPr id="5" name="TextBox 4"/>
          <p:cNvSpPr txBox="1"/>
          <p:nvPr/>
        </p:nvSpPr>
        <p:spPr>
          <a:xfrm>
            <a:off x="7594600" y="1993900"/>
            <a:ext cx="3987800" cy="3693319"/>
          </a:xfrm>
          <a:prstGeom prst="rect">
            <a:avLst/>
          </a:prstGeom>
          <a:noFill/>
        </p:spPr>
        <p:txBody>
          <a:bodyPr wrap="square" rtlCol="0">
            <a:spAutoFit/>
          </a:bodyPr>
          <a:lstStyle/>
          <a:p>
            <a:r>
              <a:rPr lang="en-US" b="1" dirty="0" err="1" smtClean="0"/>
              <a:t>Equivalencia</a:t>
            </a:r>
            <a:r>
              <a:rPr lang="en-US" b="1" dirty="0" smtClean="0"/>
              <a:t> Norma </a:t>
            </a:r>
            <a:r>
              <a:rPr lang="en-US" b="1" dirty="0" err="1" smtClean="0"/>
              <a:t>Internacional</a:t>
            </a:r>
            <a:r>
              <a:rPr lang="en-US" b="1" dirty="0" smtClean="0"/>
              <a:t>:</a:t>
            </a:r>
          </a:p>
          <a:p>
            <a:endParaRPr lang="en-US" dirty="0"/>
          </a:p>
          <a:p>
            <a:r>
              <a:rPr lang="en-US" b="1" dirty="0" smtClean="0"/>
              <a:t>NIC 14 – </a:t>
            </a:r>
            <a:r>
              <a:rPr lang="en-US" dirty="0" smtClean="0"/>
              <a:t>Se </a:t>
            </a:r>
            <a:r>
              <a:rPr lang="en-US" dirty="0" err="1" smtClean="0"/>
              <a:t>requiere</a:t>
            </a:r>
            <a:r>
              <a:rPr lang="en-US" dirty="0" smtClean="0"/>
              <a:t> </a:t>
            </a:r>
            <a:r>
              <a:rPr lang="en-US" dirty="0" err="1" smtClean="0"/>
              <a:t>que</a:t>
            </a:r>
            <a:r>
              <a:rPr lang="en-US" dirty="0" smtClean="0"/>
              <a:t> la </a:t>
            </a:r>
            <a:r>
              <a:rPr lang="en-US" dirty="0" err="1" smtClean="0"/>
              <a:t>gerencia</a:t>
            </a:r>
            <a:r>
              <a:rPr lang="en-US" dirty="0" smtClean="0"/>
              <a:t> </a:t>
            </a:r>
            <a:r>
              <a:rPr lang="en-US" dirty="0" err="1" smtClean="0"/>
              <a:t>identifique</a:t>
            </a:r>
            <a:r>
              <a:rPr lang="en-US" dirty="0" smtClean="0"/>
              <a:t> el </a:t>
            </a:r>
            <a:r>
              <a:rPr lang="en-US" dirty="0" err="1" smtClean="0"/>
              <a:t>negocio</a:t>
            </a:r>
            <a:r>
              <a:rPr lang="en-US" dirty="0" smtClean="0"/>
              <a:t> y los </a:t>
            </a:r>
            <a:r>
              <a:rPr lang="en-US" dirty="0" err="1" smtClean="0"/>
              <a:t>segmentos</a:t>
            </a:r>
            <a:r>
              <a:rPr lang="en-US" dirty="0" smtClean="0"/>
              <a:t> </a:t>
            </a:r>
            <a:r>
              <a:rPr lang="en-US" dirty="0" err="1" smtClean="0"/>
              <a:t>geográficos</a:t>
            </a:r>
            <a:r>
              <a:rPr lang="en-US" dirty="0" smtClean="0"/>
              <a:t>, los </a:t>
            </a:r>
            <a:r>
              <a:rPr lang="en-US" dirty="0" err="1" smtClean="0"/>
              <a:t>que</a:t>
            </a:r>
            <a:r>
              <a:rPr lang="en-US" dirty="0" smtClean="0"/>
              <a:t> son </a:t>
            </a:r>
            <a:r>
              <a:rPr lang="en-US" dirty="0" err="1" smtClean="0"/>
              <a:t>definidos</a:t>
            </a:r>
            <a:r>
              <a:rPr lang="en-US" dirty="0" smtClean="0"/>
              <a:t> </a:t>
            </a:r>
            <a:r>
              <a:rPr lang="en-US" dirty="0" err="1" smtClean="0"/>
              <a:t>por</a:t>
            </a:r>
            <a:r>
              <a:rPr lang="en-US" dirty="0" smtClean="0"/>
              <a:t> la </a:t>
            </a:r>
            <a:r>
              <a:rPr lang="en-US" dirty="0" err="1" smtClean="0"/>
              <a:t>norma</a:t>
            </a:r>
            <a:r>
              <a:rPr lang="en-US" dirty="0" smtClean="0"/>
              <a:t>.</a:t>
            </a:r>
          </a:p>
          <a:p>
            <a:r>
              <a:rPr lang="en-US" dirty="0" smtClean="0"/>
              <a:t>Se </a:t>
            </a:r>
            <a:r>
              <a:rPr lang="en-US" dirty="0" err="1" smtClean="0"/>
              <a:t>requiere</a:t>
            </a:r>
            <a:r>
              <a:rPr lang="en-US" dirty="0" smtClean="0"/>
              <a:t> </a:t>
            </a:r>
            <a:r>
              <a:rPr lang="en-US" dirty="0" err="1" smtClean="0"/>
              <a:t>revelar</a:t>
            </a:r>
            <a:r>
              <a:rPr lang="en-US" dirty="0" smtClean="0"/>
              <a:t> </a:t>
            </a:r>
            <a:r>
              <a:rPr lang="en-US" dirty="0" err="1" smtClean="0"/>
              <a:t>pasivos</a:t>
            </a:r>
            <a:r>
              <a:rPr lang="en-US" dirty="0" smtClean="0"/>
              <a:t>. Se </a:t>
            </a:r>
            <a:r>
              <a:rPr lang="en-US" dirty="0" err="1" smtClean="0"/>
              <a:t>requiere</a:t>
            </a:r>
            <a:r>
              <a:rPr lang="en-US" dirty="0" smtClean="0"/>
              <a:t> </a:t>
            </a:r>
            <a:r>
              <a:rPr lang="en-US" dirty="0" err="1" smtClean="0"/>
              <a:t>ingreso</a:t>
            </a:r>
            <a:r>
              <a:rPr lang="en-US" dirty="0" smtClean="0"/>
              <a:t> </a:t>
            </a:r>
            <a:r>
              <a:rPr lang="en-US" dirty="0" err="1" smtClean="0"/>
              <a:t>externo</a:t>
            </a:r>
            <a:r>
              <a:rPr lang="en-US" dirty="0" smtClean="0"/>
              <a:t>  e </a:t>
            </a:r>
            <a:r>
              <a:rPr lang="en-US" dirty="0" err="1" smtClean="0"/>
              <a:t>ingreso</a:t>
            </a:r>
            <a:r>
              <a:rPr lang="en-US" dirty="0" smtClean="0"/>
              <a:t> entre </a:t>
            </a:r>
            <a:r>
              <a:rPr lang="en-US" dirty="0" err="1" smtClean="0"/>
              <a:t>segmentos</a:t>
            </a:r>
            <a:r>
              <a:rPr lang="en-US" dirty="0" smtClean="0"/>
              <a:t>. No se </a:t>
            </a:r>
            <a:r>
              <a:rPr lang="en-US" dirty="0" err="1" smtClean="0"/>
              <a:t>requieren</a:t>
            </a:r>
            <a:r>
              <a:rPr lang="en-US" dirty="0" smtClean="0"/>
              <a:t> </a:t>
            </a:r>
            <a:r>
              <a:rPr lang="en-US" dirty="0" err="1" smtClean="0"/>
              <a:t>ingresos</a:t>
            </a:r>
            <a:r>
              <a:rPr lang="en-US" dirty="0" smtClean="0"/>
              <a:t> de </a:t>
            </a:r>
            <a:r>
              <a:rPr lang="en-US" dirty="0" err="1" smtClean="0"/>
              <a:t>clientes</a:t>
            </a:r>
            <a:r>
              <a:rPr lang="en-US" dirty="0" smtClean="0"/>
              <a:t> </a:t>
            </a:r>
            <a:r>
              <a:rPr lang="en-US" dirty="0" err="1" smtClean="0"/>
              <a:t>externos</a:t>
            </a:r>
            <a:r>
              <a:rPr lang="en-US" dirty="0" smtClean="0"/>
              <a:t> </a:t>
            </a:r>
            <a:r>
              <a:rPr lang="en-US" dirty="0" err="1" smtClean="0"/>
              <a:t>significativos</a:t>
            </a:r>
            <a:endParaRPr lang="en-US" dirty="0" smtClean="0"/>
          </a:p>
          <a:p>
            <a:endParaRPr lang="en-US" dirty="0"/>
          </a:p>
        </p:txBody>
      </p:sp>
    </p:spTree>
    <p:extLst>
      <p:ext uri="{BB962C8B-B14F-4D97-AF65-F5344CB8AC3E}">
        <p14:creationId xmlns:p14="http://schemas.microsoft.com/office/powerpoint/2010/main" val="34309416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a:t>NIF B-7 /Adquisiciones de negocios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2014515"/>
              </p:ext>
            </p:extLst>
          </p:nvPr>
        </p:nvGraphicFramePr>
        <p:xfrm>
          <a:off x="2411411" y="1727200"/>
          <a:ext cx="7639423" cy="4165599"/>
        </p:xfrm>
        <a:graphic>
          <a:graphicData uri="http://schemas.openxmlformats.org/drawingml/2006/table">
            <a:tbl>
              <a:tblPr>
                <a:tableStyleId>{5C22544A-7EE6-4342-B048-85BDC9FD1C3A}</a:tableStyleId>
              </a:tblPr>
              <a:tblGrid>
                <a:gridCol w="1715886"/>
                <a:gridCol w="5923537"/>
              </a:tblGrid>
              <a:tr h="253360">
                <a:tc>
                  <a:txBody>
                    <a:bodyPr/>
                    <a:lstStyle/>
                    <a:p>
                      <a:pPr algn="l" fontAlgn="ctr"/>
                      <a:r>
                        <a:rPr lang="en-US" sz="1400" u="none" strike="noStrike" dirty="0">
                          <a:effectLst/>
                        </a:rPr>
                        <a:t>Fecha de Inicio</a:t>
                      </a:r>
                      <a:endParaRPr lang="en-US" sz="1400" b="0" i="0" u="none" strike="noStrike" dirty="0">
                        <a:solidFill>
                          <a:srgbClr val="000000"/>
                        </a:solidFill>
                        <a:effectLst/>
                        <a:latin typeface="Calibri" panose="020F0502020204030204" pitchFamily="34" charset="0"/>
                      </a:endParaRPr>
                    </a:p>
                  </a:txBody>
                  <a:tcPr marL="8211" marR="8211" marT="8211" marB="0" anchor="ctr"/>
                </a:tc>
                <a:tc>
                  <a:txBody>
                    <a:bodyPr/>
                    <a:lstStyle/>
                    <a:p>
                      <a:pPr algn="l" fontAlgn="b"/>
                      <a:r>
                        <a:rPr lang="en-US" sz="1400" u="none" strike="noStrike" dirty="0">
                          <a:effectLst/>
                        </a:rPr>
                        <a:t>Noviembre 2008</a:t>
                      </a:r>
                      <a:endParaRPr lang="en-US" sz="1400" b="0" i="0" u="none" strike="noStrike" dirty="0">
                        <a:solidFill>
                          <a:srgbClr val="454545"/>
                        </a:solidFill>
                        <a:effectLst/>
                        <a:latin typeface="Tahoma" panose="020B0604030504040204" pitchFamily="34" charset="0"/>
                      </a:endParaRPr>
                    </a:p>
                  </a:txBody>
                  <a:tcPr marL="8211" marR="8211" marT="8211" marB="0" anchor="b"/>
                </a:tc>
              </a:tr>
              <a:tr h="253360">
                <a:tc>
                  <a:txBody>
                    <a:bodyPr/>
                    <a:lstStyle/>
                    <a:p>
                      <a:pPr algn="l" fontAlgn="ctr"/>
                      <a:r>
                        <a:rPr lang="en-US" sz="1400" u="none" strike="noStrike" dirty="0">
                          <a:effectLst/>
                        </a:rPr>
                        <a:t>Fecha de Vigencia</a:t>
                      </a:r>
                      <a:endParaRPr lang="en-US" sz="1400" b="0" i="0" u="none" strike="noStrike" dirty="0">
                        <a:solidFill>
                          <a:srgbClr val="000000"/>
                        </a:solidFill>
                        <a:effectLst/>
                        <a:latin typeface="Calibri" panose="020F0502020204030204" pitchFamily="34" charset="0"/>
                      </a:endParaRPr>
                    </a:p>
                  </a:txBody>
                  <a:tcPr marL="8211" marR="8211" marT="8211" marB="0" anchor="ctr"/>
                </a:tc>
                <a:tc>
                  <a:txBody>
                    <a:bodyPr/>
                    <a:lstStyle/>
                    <a:p>
                      <a:pPr algn="l" fontAlgn="b"/>
                      <a:r>
                        <a:rPr lang="en-US" sz="1400" u="none" strike="noStrike">
                          <a:effectLst/>
                        </a:rPr>
                        <a:t>Enero 2009</a:t>
                      </a:r>
                      <a:endParaRPr lang="en-US" sz="1400" b="0" i="0" u="none" strike="noStrike">
                        <a:solidFill>
                          <a:srgbClr val="454545"/>
                        </a:solidFill>
                        <a:effectLst/>
                        <a:latin typeface="Tahoma" panose="020B0604030504040204" pitchFamily="34" charset="0"/>
                      </a:endParaRPr>
                    </a:p>
                  </a:txBody>
                  <a:tcPr marL="8211" marR="8211" marT="8211" marB="0" anchor="b"/>
                </a:tc>
              </a:tr>
              <a:tr h="738308">
                <a:tc>
                  <a:txBody>
                    <a:bodyPr/>
                    <a:lstStyle/>
                    <a:p>
                      <a:pPr algn="l" fontAlgn="ctr"/>
                      <a:r>
                        <a:rPr lang="en-US" sz="1400" u="none" strike="noStrike" dirty="0">
                          <a:effectLst/>
                        </a:rPr>
                        <a:t>Objetivo</a:t>
                      </a:r>
                      <a:endParaRPr lang="en-US" sz="1400" b="0" i="0" u="none" strike="noStrike" dirty="0">
                        <a:solidFill>
                          <a:srgbClr val="000000"/>
                        </a:solidFill>
                        <a:effectLst/>
                        <a:latin typeface="Calibri" panose="020F0502020204030204" pitchFamily="34" charset="0"/>
                      </a:endParaRPr>
                    </a:p>
                  </a:txBody>
                  <a:tcPr marL="8211" marR="8211" marT="8211" marB="0" anchor="ctr"/>
                </a:tc>
                <a:tc>
                  <a:txBody>
                    <a:bodyPr/>
                    <a:lstStyle/>
                    <a:p>
                      <a:pPr algn="l" fontAlgn="t"/>
                      <a:r>
                        <a:rPr lang="es-ES" sz="1400" u="none" strike="noStrike" dirty="0" smtClean="0">
                          <a:effectLst/>
                        </a:rPr>
                        <a:t>Establecer </a:t>
                      </a:r>
                      <a:r>
                        <a:rPr lang="es-ES" sz="1400" u="none" strike="noStrike" dirty="0">
                          <a:effectLst/>
                        </a:rPr>
                        <a:t>las normas generales aplicables a la </a:t>
                      </a:r>
                      <a:r>
                        <a:rPr lang="es-ES" sz="1400" u="none" strike="noStrike" dirty="0" smtClean="0">
                          <a:effectLst/>
                        </a:rPr>
                        <a:t>presentación </a:t>
                      </a:r>
                      <a:r>
                        <a:rPr lang="es-ES" sz="1400" u="none" strike="noStrike" dirty="0">
                          <a:effectLst/>
                        </a:rPr>
                        <a:t>y revelación de la información financiera contenida en los estados financieros y sus notas.</a:t>
                      </a:r>
                      <a:endParaRPr lang="es-ES" sz="1400" b="0" i="0" u="none" strike="noStrike" dirty="0">
                        <a:solidFill>
                          <a:srgbClr val="4C4C4C"/>
                        </a:solidFill>
                        <a:effectLst/>
                        <a:latin typeface="Arial" panose="020B0604020202020204" pitchFamily="34" charset="0"/>
                      </a:endParaRPr>
                    </a:p>
                  </a:txBody>
                  <a:tcPr marL="8211" marR="8211" marT="8211" marB="0"/>
                </a:tc>
              </a:tr>
              <a:tr h="2920571">
                <a:tc>
                  <a:txBody>
                    <a:bodyPr/>
                    <a:lstStyle/>
                    <a:p>
                      <a:pPr algn="l" fontAlgn="t"/>
                      <a:r>
                        <a:rPr lang="en-US" sz="1400" u="none" strike="noStrike" dirty="0">
                          <a:effectLst/>
                        </a:rPr>
                        <a:t>Alcance</a:t>
                      </a:r>
                      <a:endParaRPr lang="en-US" sz="1400" b="0" i="0" u="none" strike="noStrike" dirty="0">
                        <a:solidFill>
                          <a:srgbClr val="000000"/>
                        </a:solidFill>
                        <a:effectLst/>
                        <a:latin typeface="Calibri" panose="020F0502020204030204" pitchFamily="34" charset="0"/>
                      </a:endParaRPr>
                    </a:p>
                  </a:txBody>
                  <a:tcPr marL="8211" marR="8211" marT="8211" marB="0"/>
                </a:tc>
                <a:tc>
                  <a:txBody>
                    <a:bodyPr/>
                    <a:lstStyle/>
                    <a:p>
                      <a:pPr algn="l" fontAlgn="t"/>
                      <a:r>
                        <a:rPr lang="es-ES" sz="1400" u="none" strike="noStrike" dirty="0">
                          <a:effectLst/>
                        </a:rPr>
                        <a:t>Esta NIF trata de los conceptos de presentación y revelación de los estados </a:t>
                      </a:r>
                      <a:r>
                        <a:rPr lang="es-ES" sz="1400" u="none" strike="noStrike" dirty="0" smtClean="0">
                          <a:effectLst/>
                        </a:rPr>
                        <a:t>financieros </a:t>
                      </a:r>
                      <a:r>
                        <a:rPr lang="es-ES" sz="1400" u="none" strike="noStrike" dirty="0">
                          <a:effectLst/>
                        </a:rPr>
                        <a:t>de entidades económicas consideradas como un negocio en marcha; por lo tanto, no se cubren aspectos específicos relacionados con el tipo de información que se prepara cuando una entidad económica ha iniciado el proceso de concurso mercantil, está en estado de quiebra, de suspensión de actividades o de liquidación. </a:t>
                      </a:r>
                      <a:endParaRPr lang="es-ES" sz="1400" u="none" strike="noStrike" dirty="0" smtClean="0">
                        <a:effectLst/>
                      </a:endParaRPr>
                    </a:p>
                    <a:p>
                      <a:pPr algn="l" fontAlgn="t"/>
                      <a:r>
                        <a:rPr lang="es-ES" sz="1400" u="none" strike="noStrike" dirty="0" smtClean="0">
                          <a:effectLst/>
                        </a:rPr>
                        <a:t>Se</a:t>
                      </a:r>
                      <a:r>
                        <a:rPr lang="es-ES" sz="1400" u="none" strike="noStrike" baseline="0" dirty="0" smtClean="0">
                          <a:effectLst/>
                        </a:rPr>
                        <a:t> </a:t>
                      </a:r>
                      <a:r>
                        <a:rPr lang="es-ES" sz="1400" u="none" strike="noStrike" dirty="0" smtClean="0">
                          <a:effectLst/>
                        </a:rPr>
                        <a:t>requieren </a:t>
                      </a:r>
                      <a:r>
                        <a:rPr lang="es-ES" sz="1400" u="none" strike="noStrike" dirty="0">
                          <a:effectLst/>
                        </a:rPr>
                        <a:t>ciertas revelaciones que deben efectuarse por entidades que se encuentren en dichas situaciones. Algunas entidades tienen obligación de presentar información financiera y no </a:t>
                      </a:r>
                      <a:r>
                        <a:rPr lang="es-ES" sz="1400" u="none" strike="noStrike" dirty="0" smtClean="0">
                          <a:effectLst/>
                        </a:rPr>
                        <a:t>financiera </a:t>
                      </a:r>
                      <a:r>
                        <a:rPr lang="es-ES" sz="1400" u="none" strike="noStrike" dirty="0">
                          <a:effectLst/>
                        </a:rPr>
                        <a:t>adicional a los estados financieros y sus notas, la cual está fuera del </a:t>
                      </a:r>
                      <a:r>
                        <a:rPr lang="es-ES" sz="1400" u="none" strike="noStrike" dirty="0" smtClean="0">
                          <a:effectLst/>
                        </a:rPr>
                        <a:t>alcance </a:t>
                      </a:r>
                      <a:r>
                        <a:rPr lang="es-ES" sz="1400" u="none" strike="noStrike" dirty="0">
                          <a:effectLst/>
                        </a:rPr>
                        <a:t>de esta NIF. </a:t>
                      </a:r>
                      <a:endParaRPr lang="es-ES" sz="1400" b="0" i="0" u="none" strike="noStrike" dirty="0">
                        <a:solidFill>
                          <a:srgbClr val="4C4C4C"/>
                        </a:solidFill>
                        <a:effectLst/>
                        <a:latin typeface="Arial" panose="020B0604020202020204" pitchFamily="34" charset="0"/>
                      </a:endParaRPr>
                    </a:p>
                  </a:txBody>
                  <a:tcPr marL="8211" marR="8211" marT="8211" marB="0"/>
                </a:tc>
              </a:tr>
            </a:tbl>
          </a:graphicData>
        </a:graphic>
      </p:graphicFrame>
    </p:spTree>
    <p:extLst>
      <p:ext uri="{BB962C8B-B14F-4D97-AF65-F5344CB8AC3E}">
        <p14:creationId xmlns:p14="http://schemas.microsoft.com/office/powerpoint/2010/main" val="27138198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9611" y="541618"/>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b="1" smtClean="0"/>
              <a:t>NIF B-7 /Adquisiciones de negocios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51191197"/>
              </p:ext>
            </p:extLst>
          </p:nvPr>
        </p:nvGraphicFramePr>
        <p:xfrm>
          <a:off x="2075234" y="2263438"/>
          <a:ext cx="8128000" cy="3205480"/>
        </p:xfrm>
        <a:graphic>
          <a:graphicData uri="http://schemas.openxmlformats.org/drawingml/2006/table">
            <a:tbl>
              <a:tblPr firstRow="1" bandRow="1">
                <a:tableStyleId>{5C22544A-7EE6-4342-B048-85BDC9FD1C3A}</a:tableStyleId>
              </a:tblPr>
              <a:tblGrid>
                <a:gridCol w="4064000"/>
                <a:gridCol w="4064000"/>
              </a:tblGrid>
              <a:tr h="370840">
                <a:tc>
                  <a:txBody>
                    <a:bodyPr/>
                    <a:lstStyle/>
                    <a:p>
                      <a:r>
                        <a:rPr lang="en-US" b="1" dirty="0" smtClean="0"/>
                        <a:t>IFRS 3</a:t>
                      </a:r>
                      <a:endParaRPr lang="en-US" dirty="0"/>
                    </a:p>
                  </a:txBody>
                  <a:tcPr/>
                </a:tc>
                <a:tc>
                  <a:txBody>
                    <a:bodyPr/>
                    <a:lstStyle/>
                    <a:p>
                      <a:endParaRPr lang="en-US"/>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Las IFRS no </a:t>
                      </a:r>
                      <a:r>
                        <a:rPr lang="en-US" dirty="0" err="1" smtClean="0"/>
                        <a:t>establecen</a:t>
                      </a:r>
                      <a:r>
                        <a:rPr lang="en-US" dirty="0" smtClean="0"/>
                        <a:t> </a:t>
                      </a:r>
                      <a:r>
                        <a:rPr lang="en-US" dirty="0" err="1" smtClean="0"/>
                        <a:t>una</a:t>
                      </a:r>
                      <a:r>
                        <a:rPr lang="en-US" dirty="0" smtClean="0"/>
                        <a:t> </a:t>
                      </a:r>
                      <a:r>
                        <a:rPr lang="en-US" dirty="0" err="1" smtClean="0"/>
                        <a:t>guía</a:t>
                      </a:r>
                      <a:r>
                        <a:rPr lang="en-US" dirty="0" smtClean="0"/>
                        <a:t> </a:t>
                      </a:r>
                      <a:r>
                        <a:rPr lang="en-US" dirty="0" err="1" smtClean="0"/>
                        <a:t>específica</a:t>
                      </a:r>
                      <a:r>
                        <a:rPr lang="en-US" dirty="0" smtClean="0"/>
                        <a:t> </a:t>
                      </a:r>
                      <a:r>
                        <a:rPr lang="en-US" dirty="0" err="1" smtClean="0"/>
                        <a:t>sobre</a:t>
                      </a:r>
                      <a:r>
                        <a:rPr lang="en-US" dirty="0" smtClean="0"/>
                        <a:t> </a:t>
                      </a:r>
                      <a:r>
                        <a:rPr lang="en-US" dirty="0" err="1" smtClean="0"/>
                        <a:t>estas</a:t>
                      </a:r>
                      <a:r>
                        <a:rPr lang="en-US" dirty="0" smtClean="0"/>
                        <a:t> </a:t>
                      </a:r>
                      <a:r>
                        <a:rPr lang="en-US" dirty="0" err="1" smtClean="0"/>
                        <a:t>transacciones</a:t>
                      </a:r>
                      <a:r>
                        <a:rPr lang="en-US" dirty="0" smtClean="0"/>
                        <a:t>. Las </a:t>
                      </a:r>
                      <a:r>
                        <a:rPr lang="en-US" dirty="0" err="1" smtClean="0"/>
                        <a:t>entidades</a:t>
                      </a:r>
                      <a:r>
                        <a:rPr lang="en-US" dirty="0" smtClean="0"/>
                        <a:t> </a:t>
                      </a:r>
                      <a:r>
                        <a:rPr lang="en-US" dirty="0" err="1" smtClean="0"/>
                        <a:t>deben</a:t>
                      </a:r>
                      <a:r>
                        <a:rPr lang="en-US" dirty="0" smtClean="0"/>
                        <a:t> </a:t>
                      </a:r>
                      <a:r>
                        <a:rPr lang="en-US" dirty="0" err="1" smtClean="0"/>
                        <a:t>establecer</a:t>
                      </a:r>
                      <a:r>
                        <a:rPr lang="en-US" dirty="0" smtClean="0"/>
                        <a:t> y </a:t>
                      </a:r>
                      <a:r>
                        <a:rPr lang="en-US" dirty="0" err="1" smtClean="0"/>
                        <a:t>aplicar</a:t>
                      </a:r>
                      <a:r>
                        <a:rPr lang="en-US" dirty="0" smtClean="0"/>
                        <a:t>  </a:t>
                      </a:r>
                      <a:r>
                        <a:rPr lang="en-US" dirty="0" err="1" smtClean="0"/>
                        <a:t>una</a:t>
                      </a:r>
                      <a:r>
                        <a:rPr lang="en-US" dirty="0" smtClean="0"/>
                        <a:t> </a:t>
                      </a:r>
                      <a:r>
                        <a:rPr lang="en-US" dirty="0" err="1" smtClean="0"/>
                        <a:t>polí</a:t>
                      </a:r>
                      <a:r>
                        <a:rPr lang="en-US" dirty="0" smtClean="0"/>
                        <a:t> </a:t>
                      </a:r>
                      <a:r>
                        <a:rPr lang="en-US" dirty="0" err="1" smtClean="0"/>
                        <a:t>contable</a:t>
                      </a:r>
                      <a:r>
                        <a:rPr lang="en-US" dirty="0" smtClean="0"/>
                        <a:t> de forma </a:t>
                      </a:r>
                      <a:r>
                        <a:rPr lang="en-US" dirty="0" err="1" smtClean="0"/>
                        <a:t>consistente</a:t>
                      </a:r>
                      <a:r>
                        <a:rPr lang="en-US" dirty="0" smtClean="0"/>
                        <a:t>; La </a:t>
                      </a:r>
                      <a:r>
                        <a:rPr lang="en-US" dirty="0" err="1" smtClean="0"/>
                        <a:t>administración</a:t>
                      </a:r>
                      <a:r>
                        <a:rPr lang="en-US" dirty="0" smtClean="0"/>
                        <a:t> </a:t>
                      </a:r>
                      <a:r>
                        <a:rPr lang="en-US" dirty="0" err="1" smtClean="0"/>
                        <a:t>puede</a:t>
                      </a:r>
                      <a:r>
                        <a:rPr lang="en-US" dirty="0" smtClean="0"/>
                        <a:t> </a:t>
                      </a:r>
                      <a:r>
                        <a:rPr lang="en-US" dirty="0" err="1" smtClean="0"/>
                        <a:t>elegir</a:t>
                      </a:r>
                      <a:r>
                        <a:rPr lang="en-US" dirty="0" smtClean="0"/>
                        <a:t> </a:t>
                      </a:r>
                      <a:r>
                        <a:rPr lang="en-US" dirty="0" err="1" smtClean="0"/>
                        <a:t>aplicar</a:t>
                      </a:r>
                      <a:r>
                        <a:rPr lang="en-US" dirty="0" smtClean="0"/>
                        <a:t> el </a:t>
                      </a:r>
                      <a:r>
                        <a:rPr lang="en-US" dirty="0" err="1" smtClean="0"/>
                        <a:t>método</a:t>
                      </a:r>
                      <a:r>
                        <a:rPr lang="en-US" dirty="0" smtClean="0"/>
                        <a:t> de </a:t>
                      </a:r>
                      <a:r>
                        <a:rPr lang="en-US" dirty="0" err="1" smtClean="0"/>
                        <a:t>adquisición</a:t>
                      </a:r>
                      <a:r>
                        <a:rPr lang="en-US" dirty="0" smtClean="0"/>
                        <a:t> de </a:t>
                      </a:r>
                      <a:r>
                        <a:rPr lang="en-US" dirty="0" err="1" smtClean="0"/>
                        <a:t>acuerdo</a:t>
                      </a:r>
                      <a:r>
                        <a:rPr lang="en-US" dirty="0" smtClean="0"/>
                        <a:t> con IFRS 3 o el </a:t>
                      </a:r>
                      <a:r>
                        <a:rPr lang="en-US" dirty="0" err="1" smtClean="0"/>
                        <a:t>método</a:t>
                      </a:r>
                      <a:r>
                        <a:rPr lang="en-US" dirty="0" smtClean="0"/>
                        <a:t> del predecessor.</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Las NIF Mexicana no </a:t>
                      </a:r>
                      <a:r>
                        <a:rPr lang="en-US" dirty="0" err="1" smtClean="0"/>
                        <a:t>ofrecen</a:t>
                      </a:r>
                      <a:r>
                        <a:rPr lang="en-US" dirty="0" smtClean="0"/>
                        <a:t> </a:t>
                      </a:r>
                      <a:r>
                        <a:rPr lang="en-US" dirty="0" err="1" smtClean="0"/>
                        <a:t>una</a:t>
                      </a:r>
                      <a:r>
                        <a:rPr lang="en-US" dirty="0" smtClean="0"/>
                        <a:t> </a:t>
                      </a:r>
                      <a:r>
                        <a:rPr lang="en-US" dirty="0" err="1" smtClean="0"/>
                        <a:t>guía</a:t>
                      </a:r>
                      <a:r>
                        <a:rPr lang="en-US" dirty="0" smtClean="0"/>
                        <a:t> </a:t>
                      </a:r>
                      <a:r>
                        <a:rPr lang="en-US" dirty="0" err="1" smtClean="0"/>
                        <a:t>en</a:t>
                      </a:r>
                      <a:r>
                        <a:rPr lang="en-US" dirty="0" smtClean="0"/>
                        <a:t> particular </a:t>
                      </a:r>
                      <a:r>
                        <a:rPr lang="en-US" dirty="0" err="1" smtClean="0"/>
                        <a:t>en</a:t>
                      </a:r>
                      <a:r>
                        <a:rPr lang="en-US" dirty="0" smtClean="0"/>
                        <a:t> </a:t>
                      </a:r>
                      <a:r>
                        <a:rPr lang="en-US" dirty="0" err="1" smtClean="0"/>
                        <a:t>relación</a:t>
                      </a:r>
                      <a:r>
                        <a:rPr lang="en-US" dirty="0" smtClean="0"/>
                        <a:t> con </a:t>
                      </a:r>
                      <a:r>
                        <a:rPr lang="en-US" dirty="0" err="1" smtClean="0"/>
                        <a:t>este</a:t>
                      </a:r>
                      <a:r>
                        <a:rPr lang="en-US" dirty="0" smtClean="0"/>
                        <a:t> </a:t>
                      </a:r>
                      <a:r>
                        <a:rPr lang="en-US" dirty="0" err="1" smtClean="0"/>
                        <a:t>tema</a:t>
                      </a:r>
                      <a:r>
                        <a:rPr lang="en-US" dirty="0" smtClean="0"/>
                        <a:t>, </a:t>
                      </a:r>
                      <a:r>
                        <a:rPr lang="en-US" dirty="0" err="1" smtClean="0"/>
                        <a:t>exepto</a:t>
                      </a:r>
                      <a:r>
                        <a:rPr lang="en-US" dirty="0" smtClean="0"/>
                        <a:t> </a:t>
                      </a:r>
                      <a:r>
                        <a:rPr lang="en-US" dirty="0" err="1" smtClean="0"/>
                        <a:t>en</a:t>
                      </a:r>
                      <a:r>
                        <a:rPr lang="en-US" dirty="0" smtClean="0"/>
                        <a:t> el </a:t>
                      </a:r>
                      <a:r>
                        <a:rPr lang="en-US" dirty="0" err="1" smtClean="0"/>
                        <a:t>caso</a:t>
                      </a:r>
                      <a:r>
                        <a:rPr lang="en-US" dirty="0" smtClean="0"/>
                        <a:t> de </a:t>
                      </a:r>
                      <a:r>
                        <a:rPr lang="en-US" dirty="0" err="1" smtClean="0"/>
                        <a:t>que</a:t>
                      </a:r>
                      <a:r>
                        <a:rPr lang="en-US" dirty="0" smtClean="0"/>
                        <a:t> </a:t>
                      </a:r>
                      <a:r>
                        <a:rPr lang="en-US" dirty="0" err="1" smtClean="0"/>
                        <a:t>exista</a:t>
                      </a:r>
                      <a:r>
                        <a:rPr lang="en-US" dirty="0" smtClean="0"/>
                        <a:t> </a:t>
                      </a:r>
                      <a:r>
                        <a:rPr lang="en-US" dirty="0" err="1" smtClean="0"/>
                        <a:t>una</a:t>
                      </a:r>
                      <a:r>
                        <a:rPr lang="en-US" dirty="0" smtClean="0"/>
                        <a:t> </a:t>
                      </a:r>
                      <a:r>
                        <a:rPr lang="en-US" dirty="0" err="1" smtClean="0"/>
                        <a:t>participación</a:t>
                      </a:r>
                      <a:r>
                        <a:rPr lang="en-US" dirty="0" smtClean="0"/>
                        <a:t> no </a:t>
                      </a:r>
                      <a:r>
                        <a:rPr lang="en-US" dirty="0" err="1" smtClean="0"/>
                        <a:t>controaldora</a:t>
                      </a:r>
                      <a:r>
                        <a:rPr lang="en-US" dirty="0" smtClean="0"/>
                        <a:t> </a:t>
                      </a:r>
                      <a:r>
                        <a:rPr lang="en-US" dirty="0" err="1" smtClean="0"/>
                        <a:t>que</a:t>
                      </a:r>
                      <a:r>
                        <a:rPr lang="en-US" dirty="0" smtClean="0"/>
                        <a:t> </a:t>
                      </a:r>
                      <a:r>
                        <a:rPr lang="en-US" dirty="0" err="1" smtClean="0"/>
                        <a:t>indique</a:t>
                      </a:r>
                      <a:r>
                        <a:rPr lang="en-US" dirty="0" smtClean="0"/>
                        <a:t> </a:t>
                      </a:r>
                      <a:r>
                        <a:rPr lang="en-US" dirty="0" err="1" smtClean="0"/>
                        <a:t>que</a:t>
                      </a:r>
                      <a:r>
                        <a:rPr lang="en-US" dirty="0" smtClean="0"/>
                        <a:t> la </a:t>
                      </a:r>
                      <a:r>
                        <a:rPr lang="en-US" dirty="0" err="1" smtClean="0"/>
                        <a:t>transaccion</a:t>
                      </a:r>
                      <a:r>
                        <a:rPr lang="en-US" dirty="0" smtClean="0"/>
                        <a:t> se </a:t>
                      </a:r>
                      <a:r>
                        <a:rPr lang="en-US" dirty="0" err="1" smtClean="0"/>
                        <a:t>acordó</a:t>
                      </a:r>
                      <a:r>
                        <a:rPr lang="en-US" dirty="0" smtClean="0"/>
                        <a:t> al valor </a:t>
                      </a:r>
                      <a:r>
                        <a:rPr lang="en-US" dirty="0" err="1" smtClean="0"/>
                        <a:t>razonable</a:t>
                      </a:r>
                      <a:endParaRPr lang="en-US" dirty="0" smtClean="0"/>
                    </a:p>
                    <a:p>
                      <a:endParaRPr lang="en-US" dirty="0"/>
                    </a:p>
                  </a:txBody>
                  <a:tcPr/>
                </a:tc>
              </a:tr>
            </a:tbl>
          </a:graphicData>
        </a:graphic>
      </p:graphicFrame>
      <p:sp>
        <p:nvSpPr>
          <p:cNvPr id="6" name="Rectangle 5"/>
          <p:cNvSpPr/>
          <p:nvPr/>
        </p:nvSpPr>
        <p:spPr>
          <a:xfrm>
            <a:off x="709611" y="1572816"/>
            <a:ext cx="4067139" cy="369332"/>
          </a:xfrm>
          <a:prstGeom prst="rect">
            <a:avLst/>
          </a:prstGeom>
        </p:spPr>
        <p:txBody>
          <a:bodyPr wrap="none">
            <a:spAutoFit/>
          </a:bodyPr>
          <a:lstStyle/>
          <a:p>
            <a:r>
              <a:rPr lang="en-US" dirty="0" err="1"/>
              <a:t>Equivalencia</a:t>
            </a:r>
            <a:r>
              <a:rPr lang="en-US" dirty="0"/>
              <a:t> Norma </a:t>
            </a:r>
            <a:r>
              <a:rPr lang="en-US" dirty="0" err="1"/>
              <a:t>Internacional</a:t>
            </a:r>
            <a:r>
              <a:rPr lang="en-US" dirty="0"/>
              <a:t>:</a:t>
            </a:r>
          </a:p>
        </p:txBody>
      </p:sp>
    </p:spTree>
    <p:extLst>
      <p:ext uri="{BB962C8B-B14F-4D97-AF65-F5344CB8AC3E}">
        <p14:creationId xmlns:p14="http://schemas.microsoft.com/office/powerpoint/2010/main" val="5818591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NIF B-8 /</a:t>
            </a:r>
            <a:r>
              <a:rPr lang="en-US" b="1" dirty="0" err="1"/>
              <a:t>Estados</a:t>
            </a:r>
            <a:r>
              <a:rPr lang="en-US" b="1" dirty="0"/>
              <a:t> </a:t>
            </a:r>
            <a:r>
              <a:rPr lang="en-US" b="1" dirty="0" err="1"/>
              <a:t>financieros</a:t>
            </a:r>
            <a:r>
              <a:rPr lang="en-US" b="1" dirty="0"/>
              <a:t> </a:t>
            </a:r>
            <a:r>
              <a:rPr lang="en-US" b="1" dirty="0" err="1"/>
              <a:t>consolidados</a:t>
            </a:r>
            <a:r>
              <a:rPr lang="en-US" b="1" dirty="0"/>
              <a:t> o </a:t>
            </a:r>
            <a:r>
              <a:rPr lang="en-US" b="1" dirty="0" err="1"/>
              <a:t>combinados</a:t>
            </a:r>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7905615"/>
              </p:ext>
            </p:extLst>
          </p:nvPr>
        </p:nvGraphicFramePr>
        <p:xfrm>
          <a:off x="745067" y="2084401"/>
          <a:ext cx="5768622" cy="3238589"/>
        </p:xfrm>
        <a:graphic>
          <a:graphicData uri="http://schemas.openxmlformats.org/drawingml/2006/table">
            <a:tbl>
              <a:tblPr>
                <a:tableStyleId>{5C22544A-7EE6-4342-B048-85BDC9FD1C3A}</a:tableStyleId>
              </a:tblPr>
              <a:tblGrid>
                <a:gridCol w="1757752"/>
                <a:gridCol w="4010870"/>
              </a:tblGrid>
              <a:tr h="249768">
                <a:tc>
                  <a:txBody>
                    <a:bodyPr/>
                    <a:lstStyle/>
                    <a:p>
                      <a:pPr algn="l" fontAlgn="ctr"/>
                      <a:r>
                        <a:rPr lang="en-US" sz="1200" u="none" strike="noStrike" dirty="0">
                          <a:effectLst/>
                        </a:rPr>
                        <a:t>Fecha de Inicio</a:t>
                      </a:r>
                      <a:endParaRPr lang="en-US" sz="1200" b="0" i="0" u="none" strike="noStrike" dirty="0">
                        <a:solidFill>
                          <a:srgbClr val="000000"/>
                        </a:solidFill>
                        <a:effectLst/>
                        <a:latin typeface="Calibri" panose="020F0502020204030204" pitchFamily="34" charset="0"/>
                      </a:endParaRPr>
                    </a:p>
                  </a:txBody>
                  <a:tcPr marL="8157" marR="8157" marT="8157" marB="0" anchor="ctr"/>
                </a:tc>
                <a:tc>
                  <a:txBody>
                    <a:bodyPr/>
                    <a:lstStyle/>
                    <a:p>
                      <a:pPr algn="l" fontAlgn="b"/>
                      <a:r>
                        <a:rPr lang="en-US" sz="1200" u="none" strike="noStrike">
                          <a:effectLst/>
                        </a:rPr>
                        <a:t>Diciembre 2012</a:t>
                      </a:r>
                      <a:endParaRPr lang="en-US" sz="1200" b="0" i="0" u="none" strike="noStrike">
                        <a:solidFill>
                          <a:srgbClr val="454545"/>
                        </a:solidFill>
                        <a:effectLst/>
                        <a:latin typeface="Tahoma" panose="020B0604030504040204" pitchFamily="34" charset="0"/>
                      </a:endParaRPr>
                    </a:p>
                  </a:txBody>
                  <a:tcPr marL="8157" marR="8157" marT="8157" marB="0" anchor="b"/>
                </a:tc>
              </a:tr>
              <a:tr h="249768">
                <a:tc>
                  <a:txBody>
                    <a:bodyPr/>
                    <a:lstStyle/>
                    <a:p>
                      <a:pPr algn="l" fontAlgn="ctr"/>
                      <a:r>
                        <a:rPr lang="en-US" sz="1200" u="none" strike="noStrike">
                          <a:effectLst/>
                        </a:rPr>
                        <a:t>Fecha de Vigencia</a:t>
                      </a:r>
                      <a:endParaRPr lang="en-US" sz="1200" b="0" i="0" u="none" strike="noStrike">
                        <a:solidFill>
                          <a:srgbClr val="000000"/>
                        </a:solidFill>
                        <a:effectLst/>
                        <a:latin typeface="Calibri" panose="020F0502020204030204" pitchFamily="34" charset="0"/>
                      </a:endParaRPr>
                    </a:p>
                  </a:txBody>
                  <a:tcPr marL="8157" marR="8157" marT="8157" marB="0" anchor="ctr"/>
                </a:tc>
                <a:tc>
                  <a:txBody>
                    <a:bodyPr/>
                    <a:lstStyle/>
                    <a:p>
                      <a:pPr algn="l" fontAlgn="b"/>
                      <a:r>
                        <a:rPr lang="en-US" sz="1200" u="none" strike="noStrike">
                          <a:effectLst/>
                        </a:rPr>
                        <a:t>Enero 2013</a:t>
                      </a:r>
                      <a:endParaRPr lang="en-US" sz="1200" b="0" i="0" u="none" strike="noStrike">
                        <a:solidFill>
                          <a:srgbClr val="454545"/>
                        </a:solidFill>
                        <a:effectLst/>
                        <a:latin typeface="Tahoma" panose="020B0604030504040204" pitchFamily="34" charset="0"/>
                      </a:endParaRPr>
                    </a:p>
                  </a:txBody>
                  <a:tcPr marL="8157" marR="8157" marT="8157" marB="0" anchor="b"/>
                </a:tc>
              </a:tr>
              <a:tr h="1248528">
                <a:tc>
                  <a:txBody>
                    <a:bodyPr/>
                    <a:lstStyle/>
                    <a:p>
                      <a:pPr algn="l" fontAlgn="ctr"/>
                      <a:r>
                        <a:rPr lang="en-US" sz="1200" u="none" strike="noStrike" dirty="0">
                          <a:effectLst/>
                        </a:rPr>
                        <a:t>Objetivo</a:t>
                      </a:r>
                      <a:endParaRPr lang="en-US" sz="1200" b="0" i="0" u="none" strike="noStrike" dirty="0">
                        <a:solidFill>
                          <a:srgbClr val="000000"/>
                        </a:solidFill>
                        <a:effectLst/>
                        <a:latin typeface="Calibri" panose="020F0502020204030204" pitchFamily="34" charset="0"/>
                      </a:endParaRPr>
                    </a:p>
                  </a:txBody>
                  <a:tcPr marL="8157" marR="8157" marT="8157" marB="0" anchor="ctr"/>
                </a:tc>
                <a:tc>
                  <a:txBody>
                    <a:bodyPr/>
                    <a:lstStyle/>
                    <a:p>
                      <a:r>
                        <a:rPr lang="es-ES" sz="1200" u="none" strike="noStrike">
                          <a:effectLst/>
                        </a:rPr>
                        <a:t>Establecer las normas generales para la elaboración y presentación de los estados financieros consolidados y combinados; así como, para las revelaciones que acompañan a dichos estados financieros. Las disposiciones de esta NIF son aplicables a todo tipo de entidades que emitan estados financieros. </a:t>
                      </a:r>
                      <a:endParaRPr lang="es-ES" sz="1200"/>
                    </a:p>
                  </a:txBody>
                  <a:tcPr marL="8157" marR="8157" marT="8157" marB="0"/>
                </a:tc>
              </a:tr>
              <a:tr h="1450736">
                <a:tc>
                  <a:txBody>
                    <a:bodyPr/>
                    <a:lstStyle/>
                    <a:p>
                      <a:pPr algn="l" fontAlgn="t"/>
                      <a:r>
                        <a:rPr lang="en-US" sz="1200" u="none" strike="noStrike">
                          <a:effectLst/>
                        </a:rPr>
                        <a:t>Alcance</a:t>
                      </a:r>
                      <a:endParaRPr lang="en-US" sz="1200" b="0" i="0" u="none" strike="noStrike">
                        <a:solidFill>
                          <a:srgbClr val="000000"/>
                        </a:solidFill>
                        <a:effectLst/>
                        <a:latin typeface="Calibri" panose="020F0502020204030204" pitchFamily="34" charset="0"/>
                      </a:endParaRPr>
                    </a:p>
                  </a:txBody>
                  <a:tcPr marL="8157" marR="8157" marT="8157" marB="39152"/>
                </a:tc>
                <a:tc>
                  <a:txBody>
                    <a:bodyPr/>
                    <a:lstStyle/>
                    <a:p>
                      <a:pPr algn="l" fontAlgn="t"/>
                      <a:r>
                        <a:rPr lang="es-ES" sz="1200" u="none" strike="noStrike" dirty="0">
                          <a:effectLst/>
                        </a:rPr>
                        <a:t>Las disposiciones de esta NIF son aplicables a todas las entidades que emiten estados financieros en los términos establecidos por la NIF A-3, Necesidades de los usuarios y objetivos de los estados financieros y controlan a una o más entidades (subsidiarias). Asimismo, aplica a las entidades que emiten estados financieros de compañías afiliadas. </a:t>
                      </a:r>
                      <a:endParaRPr lang="es-ES" sz="1200" b="0" i="0" u="none" strike="noStrike" dirty="0">
                        <a:solidFill>
                          <a:srgbClr val="4C4C4C"/>
                        </a:solidFill>
                        <a:effectLst/>
                        <a:latin typeface="Arial" panose="020B0604020202020204" pitchFamily="34" charset="0"/>
                      </a:endParaRPr>
                    </a:p>
                  </a:txBody>
                  <a:tcPr marL="8157" marR="8157" marT="8157" marB="39152"/>
                </a:tc>
              </a:tr>
            </a:tbl>
          </a:graphicData>
        </a:graphic>
      </p:graphicFrame>
      <p:sp>
        <p:nvSpPr>
          <p:cNvPr id="5" name="TextBox 4"/>
          <p:cNvSpPr txBox="1"/>
          <p:nvPr/>
        </p:nvSpPr>
        <p:spPr>
          <a:xfrm>
            <a:off x="8056934" y="2032000"/>
            <a:ext cx="3987800" cy="3970318"/>
          </a:xfrm>
          <a:prstGeom prst="rect">
            <a:avLst/>
          </a:prstGeom>
          <a:noFill/>
        </p:spPr>
        <p:txBody>
          <a:bodyPr wrap="square" rtlCol="0">
            <a:spAutoFit/>
          </a:bodyPr>
          <a:lstStyle/>
          <a:p>
            <a:r>
              <a:rPr lang="en-US" dirty="0" err="1" smtClean="0"/>
              <a:t>Equivalencia</a:t>
            </a:r>
            <a:r>
              <a:rPr lang="en-US" dirty="0" smtClean="0"/>
              <a:t> Norma </a:t>
            </a:r>
            <a:r>
              <a:rPr lang="en-US" dirty="0" err="1" smtClean="0"/>
              <a:t>Internacional</a:t>
            </a:r>
            <a:r>
              <a:rPr lang="en-US" dirty="0" smtClean="0"/>
              <a:t>:</a:t>
            </a:r>
          </a:p>
          <a:p>
            <a:endParaRPr lang="en-US" dirty="0"/>
          </a:p>
          <a:p>
            <a:r>
              <a:rPr lang="en-US" b="1" dirty="0" smtClean="0"/>
              <a:t>IAS 27– </a:t>
            </a:r>
            <a:r>
              <a:rPr lang="en-US" dirty="0" smtClean="0"/>
              <a:t>Las IFRS no </a:t>
            </a:r>
            <a:r>
              <a:rPr lang="en-US" dirty="0" err="1" smtClean="0"/>
              <a:t>establecen</a:t>
            </a:r>
            <a:r>
              <a:rPr lang="en-US" dirty="0" smtClean="0"/>
              <a:t> </a:t>
            </a:r>
            <a:r>
              <a:rPr lang="en-US" dirty="0" err="1" smtClean="0"/>
              <a:t>una</a:t>
            </a:r>
            <a:r>
              <a:rPr lang="en-US" dirty="0" smtClean="0"/>
              <a:t> </a:t>
            </a:r>
            <a:r>
              <a:rPr lang="en-US" dirty="0" err="1" smtClean="0"/>
              <a:t>guía</a:t>
            </a:r>
            <a:r>
              <a:rPr lang="en-US" dirty="0" smtClean="0"/>
              <a:t> </a:t>
            </a:r>
            <a:r>
              <a:rPr lang="en-US" dirty="0" err="1" smtClean="0"/>
              <a:t>específica</a:t>
            </a:r>
            <a:r>
              <a:rPr lang="en-US" dirty="0" smtClean="0"/>
              <a:t> </a:t>
            </a:r>
            <a:r>
              <a:rPr lang="en-US" dirty="0" err="1" smtClean="0"/>
              <a:t>sobre</a:t>
            </a:r>
            <a:r>
              <a:rPr lang="en-US" dirty="0" smtClean="0"/>
              <a:t> </a:t>
            </a:r>
            <a:r>
              <a:rPr lang="en-US" dirty="0" err="1" smtClean="0"/>
              <a:t>estas</a:t>
            </a:r>
            <a:r>
              <a:rPr lang="en-US" dirty="0" smtClean="0"/>
              <a:t> </a:t>
            </a:r>
            <a:r>
              <a:rPr lang="en-US" dirty="0" err="1" smtClean="0"/>
              <a:t>transacciones</a:t>
            </a:r>
            <a:r>
              <a:rPr lang="en-US" dirty="0" smtClean="0"/>
              <a:t>. Las </a:t>
            </a:r>
            <a:r>
              <a:rPr lang="en-US" dirty="0" err="1" smtClean="0"/>
              <a:t>entidades</a:t>
            </a:r>
            <a:r>
              <a:rPr lang="en-US" dirty="0" smtClean="0"/>
              <a:t> </a:t>
            </a:r>
            <a:r>
              <a:rPr lang="en-US" dirty="0" err="1" smtClean="0"/>
              <a:t>deben</a:t>
            </a:r>
            <a:r>
              <a:rPr lang="en-US" dirty="0" smtClean="0"/>
              <a:t> </a:t>
            </a:r>
            <a:r>
              <a:rPr lang="en-US" dirty="0" err="1" smtClean="0"/>
              <a:t>establecer</a:t>
            </a:r>
            <a:r>
              <a:rPr lang="en-US" dirty="0" smtClean="0"/>
              <a:t> y </a:t>
            </a:r>
            <a:r>
              <a:rPr lang="en-US" dirty="0" err="1" smtClean="0"/>
              <a:t>aplicar</a:t>
            </a:r>
            <a:r>
              <a:rPr lang="en-US" dirty="0" smtClean="0"/>
              <a:t>  </a:t>
            </a:r>
            <a:r>
              <a:rPr lang="en-US" dirty="0" err="1" smtClean="0"/>
              <a:t>una</a:t>
            </a:r>
            <a:r>
              <a:rPr lang="en-US" dirty="0" smtClean="0"/>
              <a:t> </a:t>
            </a:r>
            <a:r>
              <a:rPr lang="en-US" dirty="0" err="1" smtClean="0"/>
              <a:t>polí</a:t>
            </a:r>
            <a:r>
              <a:rPr lang="en-US" dirty="0" smtClean="0"/>
              <a:t> </a:t>
            </a:r>
            <a:r>
              <a:rPr lang="en-US" dirty="0" err="1" smtClean="0"/>
              <a:t>contable</a:t>
            </a:r>
            <a:r>
              <a:rPr lang="en-US" dirty="0" smtClean="0"/>
              <a:t> de forma </a:t>
            </a:r>
            <a:r>
              <a:rPr lang="en-US" dirty="0" err="1" smtClean="0"/>
              <a:t>consistente</a:t>
            </a:r>
            <a:r>
              <a:rPr lang="en-US" dirty="0" smtClean="0"/>
              <a:t>; La </a:t>
            </a:r>
            <a:r>
              <a:rPr lang="en-US" dirty="0" err="1" smtClean="0"/>
              <a:t>administración</a:t>
            </a:r>
            <a:r>
              <a:rPr lang="en-US" dirty="0" smtClean="0"/>
              <a:t> </a:t>
            </a:r>
            <a:r>
              <a:rPr lang="en-US" dirty="0" err="1" smtClean="0"/>
              <a:t>puede</a:t>
            </a:r>
            <a:r>
              <a:rPr lang="en-US" dirty="0" smtClean="0"/>
              <a:t> </a:t>
            </a:r>
            <a:r>
              <a:rPr lang="en-US" dirty="0" err="1" smtClean="0"/>
              <a:t>elegir</a:t>
            </a:r>
            <a:r>
              <a:rPr lang="en-US" dirty="0" smtClean="0"/>
              <a:t> </a:t>
            </a:r>
            <a:r>
              <a:rPr lang="en-US" dirty="0" err="1" smtClean="0"/>
              <a:t>aplicar</a:t>
            </a:r>
            <a:r>
              <a:rPr lang="en-US" dirty="0" smtClean="0"/>
              <a:t> el </a:t>
            </a:r>
            <a:r>
              <a:rPr lang="en-US" dirty="0" err="1" smtClean="0"/>
              <a:t>método</a:t>
            </a:r>
            <a:r>
              <a:rPr lang="en-US" dirty="0" smtClean="0"/>
              <a:t> de </a:t>
            </a:r>
            <a:r>
              <a:rPr lang="en-US" dirty="0" err="1" smtClean="0"/>
              <a:t>adquisición</a:t>
            </a:r>
            <a:r>
              <a:rPr lang="en-US" dirty="0" smtClean="0"/>
              <a:t> de </a:t>
            </a:r>
            <a:r>
              <a:rPr lang="en-US" dirty="0" err="1" smtClean="0"/>
              <a:t>acuerdo</a:t>
            </a:r>
            <a:r>
              <a:rPr lang="en-US" dirty="0" smtClean="0"/>
              <a:t> con IFRS 3 o el </a:t>
            </a:r>
            <a:r>
              <a:rPr lang="en-US" dirty="0" err="1" smtClean="0"/>
              <a:t>método</a:t>
            </a:r>
            <a:r>
              <a:rPr lang="en-US" dirty="0" smtClean="0"/>
              <a:t> del predecessor.</a:t>
            </a:r>
          </a:p>
          <a:p>
            <a:endParaRPr lang="en-US" dirty="0"/>
          </a:p>
        </p:txBody>
      </p:sp>
    </p:spTree>
    <p:extLst>
      <p:ext uri="{BB962C8B-B14F-4D97-AF65-F5344CB8AC3E}">
        <p14:creationId xmlns:p14="http://schemas.microsoft.com/office/powerpoint/2010/main" val="25482654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58808482"/>
              </p:ext>
            </p:extLst>
          </p:nvPr>
        </p:nvGraphicFramePr>
        <p:xfrm>
          <a:off x="330199" y="1849718"/>
          <a:ext cx="11747500" cy="4845363"/>
        </p:xfrm>
        <a:graphic>
          <a:graphicData uri="http://schemas.openxmlformats.org/drawingml/2006/table">
            <a:tbl>
              <a:tblPr firstRow="1" bandRow="1">
                <a:tableStyleId>{5C22544A-7EE6-4342-B048-85BDC9FD1C3A}</a:tableStyleId>
              </a:tblPr>
              <a:tblGrid>
                <a:gridCol w="5873750"/>
                <a:gridCol w="5873750"/>
              </a:tblGrid>
              <a:tr h="253986">
                <a:tc>
                  <a:txBody>
                    <a:bodyPr/>
                    <a:lstStyle/>
                    <a:p>
                      <a:r>
                        <a:rPr lang="en-US" sz="1800" b="0" i="0" u="none" strike="noStrike" kern="1200" baseline="0" dirty="0" smtClean="0">
                          <a:solidFill>
                            <a:schemeClr val="lt1"/>
                          </a:solidFill>
                          <a:latin typeface="+mn-lt"/>
                          <a:ea typeface="+mn-ea"/>
                          <a:cs typeface="+mn-cs"/>
                        </a:rPr>
                        <a:t>IAS 27</a:t>
                      </a:r>
                      <a:endParaRPr lang="en-US" dirty="0"/>
                    </a:p>
                  </a:txBody>
                  <a:tcPr/>
                </a:tc>
                <a:tc>
                  <a:txBody>
                    <a:bodyPr/>
                    <a:lstStyle/>
                    <a:p>
                      <a:r>
                        <a:rPr lang="en-US" sz="1800" b="0" i="0" u="none" strike="noStrike" kern="1200" baseline="0" dirty="0" smtClean="0">
                          <a:solidFill>
                            <a:schemeClr val="lt1"/>
                          </a:solidFill>
                          <a:latin typeface="+mn-lt"/>
                          <a:ea typeface="+mn-ea"/>
                          <a:cs typeface="+mn-cs"/>
                        </a:rPr>
                        <a:t>NIF B-8</a:t>
                      </a:r>
                      <a:endParaRPr lang="en-US" dirty="0"/>
                    </a:p>
                  </a:txBody>
                  <a:tcPr/>
                </a:tc>
              </a:tr>
              <a:tr h="438387">
                <a:tc>
                  <a:txBody>
                    <a:bodyPr/>
                    <a:lstStyle/>
                    <a:p>
                      <a:r>
                        <a:rPr lang="es-ES" sz="1800" b="1" i="0" u="none" strike="noStrike" kern="1200" baseline="0" dirty="0" smtClean="0">
                          <a:solidFill>
                            <a:schemeClr val="dk1"/>
                          </a:solidFill>
                          <a:latin typeface="+mn-lt"/>
                          <a:ea typeface="+mn-ea"/>
                          <a:cs typeface="+mn-cs"/>
                        </a:rPr>
                        <a:t>Estados financieros individuales de la controladora</a:t>
                      </a:r>
                      <a:endParaRPr lang="en-US" b="1" dirty="0"/>
                    </a:p>
                  </a:txBody>
                  <a:tcPr/>
                </a:tc>
                <a:tc>
                  <a:txBody>
                    <a:bodyPr/>
                    <a:lstStyle/>
                    <a:p>
                      <a:endParaRPr lang="en-US"/>
                    </a:p>
                  </a:txBody>
                  <a:tcPr/>
                </a:tc>
              </a:tr>
              <a:tr h="1377789">
                <a:tc>
                  <a:txBody>
                    <a:bodyPr/>
                    <a:lstStyle/>
                    <a:p>
                      <a:r>
                        <a:rPr lang="es-ES" sz="1400" b="0" i="0" u="none" strike="noStrike" kern="1200" baseline="0" dirty="0" smtClean="0">
                          <a:solidFill>
                            <a:schemeClr val="dk1"/>
                          </a:solidFill>
                          <a:latin typeface="+mn-lt"/>
                          <a:ea typeface="+mn-ea"/>
                          <a:cs typeface="+mn-cs"/>
                        </a:rPr>
                        <a:t>Bajo las IFRS cuando se preparan los estados financieros</a:t>
                      </a:r>
                    </a:p>
                    <a:p>
                      <a:r>
                        <a:rPr lang="es-ES" sz="1400" b="0" i="0" u="none" strike="noStrike" kern="1200" baseline="0" dirty="0" smtClean="0">
                          <a:solidFill>
                            <a:schemeClr val="dk1"/>
                          </a:solidFill>
                          <a:latin typeface="+mn-lt"/>
                          <a:ea typeface="+mn-ea"/>
                          <a:cs typeface="+mn-cs"/>
                        </a:rPr>
                        <a:t>individuales, la inversión en subsidiarias, asociadas y “</a:t>
                      </a:r>
                      <a:r>
                        <a:rPr lang="es-ES" sz="1400" b="0" i="0" u="none" strike="noStrike" kern="1200" baseline="0" dirty="0" err="1" smtClean="0">
                          <a:solidFill>
                            <a:schemeClr val="dk1"/>
                          </a:solidFill>
                          <a:latin typeface="+mn-lt"/>
                          <a:ea typeface="+mn-ea"/>
                          <a:cs typeface="+mn-cs"/>
                        </a:rPr>
                        <a:t>joint</a:t>
                      </a:r>
                      <a:endParaRPr lang="es-ES" sz="1400" b="0" i="0" u="none" strike="noStrike" kern="1200" baseline="0" dirty="0" smtClean="0">
                        <a:solidFill>
                          <a:schemeClr val="dk1"/>
                        </a:solidFill>
                        <a:latin typeface="+mn-lt"/>
                        <a:ea typeface="+mn-ea"/>
                        <a:cs typeface="+mn-cs"/>
                      </a:endParaRPr>
                    </a:p>
                    <a:p>
                      <a:r>
                        <a:rPr lang="es-ES" sz="1400" b="0" i="0" u="none" strike="noStrike" kern="1200" baseline="0" dirty="0" err="1" smtClean="0">
                          <a:solidFill>
                            <a:schemeClr val="dk1"/>
                          </a:solidFill>
                          <a:latin typeface="+mn-lt"/>
                          <a:ea typeface="+mn-ea"/>
                          <a:cs typeface="+mn-cs"/>
                        </a:rPr>
                        <a:t>ventures</a:t>
                      </a:r>
                      <a:r>
                        <a:rPr lang="es-ES" sz="1400" b="0" i="0" u="none" strike="noStrike" kern="1200" baseline="0" dirty="0" smtClean="0">
                          <a:solidFill>
                            <a:schemeClr val="dk1"/>
                          </a:solidFill>
                          <a:latin typeface="+mn-lt"/>
                          <a:ea typeface="+mn-ea"/>
                          <a:cs typeface="+mn-cs"/>
                        </a:rPr>
                        <a:t>” se contabiliza de acuerdo con una de las</a:t>
                      </a:r>
                    </a:p>
                    <a:p>
                      <a:r>
                        <a:rPr lang="en-US" sz="1400" b="0" i="0" u="none" strike="noStrike" kern="1200" baseline="0" dirty="0" err="1" smtClean="0">
                          <a:solidFill>
                            <a:schemeClr val="dk1"/>
                          </a:solidFill>
                          <a:latin typeface="+mn-lt"/>
                          <a:ea typeface="+mn-ea"/>
                          <a:cs typeface="+mn-cs"/>
                        </a:rPr>
                        <a:t>siguientes</a:t>
                      </a:r>
                      <a:r>
                        <a:rPr lang="en-US" sz="1400" b="0" i="0" u="none" strike="noStrike" kern="1200" baseline="0" dirty="0" smtClean="0">
                          <a:solidFill>
                            <a:schemeClr val="dk1"/>
                          </a:solidFill>
                          <a:latin typeface="+mn-lt"/>
                          <a:ea typeface="+mn-ea"/>
                          <a:cs typeface="+mn-cs"/>
                        </a:rPr>
                        <a:t> </a:t>
                      </a:r>
                      <a:r>
                        <a:rPr lang="en-US" sz="1400" b="0" i="0" u="none" strike="noStrike" kern="1200" baseline="0" dirty="0" err="1" smtClean="0">
                          <a:solidFill>
                            <a:schemeClr val="dk1"/>
                          </a:solidFill>
                          <a:latin typeface="+mn-lt"/>
                          <a:ea typeface="+mn-ea"/>
                          <a:cs typeface="+mn-cs"/>
                        </a:rPr>
                        <a:t>opciones</a:t>
                      </a:r>
                      <a:r>
                        <a:rPr lang="en-US" sz="1400" b="0" i="0" u="none" strike="noStrike" kern="1200" baseline="0" dirty="0" smtClean="0">
                          <a:solidFill>
                            <a:schemeClr val="dk1"/>
                          </a:solidFill>
                          <a:latin typeface="+mn-lt"/>
                          <a:ea typeface="+mn-ea"/>
                          <a:cs typeface="+mn-cs"/>
                        </a:rPr>
                        <a:t>:</a:t>
                      </a:r>
                    </a:p>
                    <a:p>
                      <a:r>
                        <a:rPr lang="en-US" sz="1400" b="0" i="0" u="none" strike="noStrike" kern="1200" baseline="0" dirty="0" smtClean="0">
                          <a:solidFill>
                            <a:schemeClr val="dk1"/>
                          </a:solidFill>
                          <a:latin typeface="+mn-lt"/>
                          <a:ea typeface="+mn-ea"/>
                          <a:cs typeface="+mn-cs"/>
                        </a:rPr>
                        <a:t>i) </a:t>
                      </a:r>
                      <a:r>
                        <a:rPr lang="en-US" sz="1400" b="0" i="0" u="none" strike="noStrike" kern="1200" baseline="0" dirty="0" err="1" smtClean="0">
                          <a:solidFill>
                            <a:schemeClr val="dk1"/>
                          </a:solidFill>
                          <a:latin typeface="+mn-lt"/>
                          <a:ea typeface="+mn-ea"/>
                          <a:cs typeface="+mn-cs"/>
                        </a:rPr>
                        <a:t>costo</a:t>
                      </a:r>
                      <a:r>
                        <a:rPr lang="en-US" sz="1400" b="0" i="0" u="none" strike="noStrike" kern="1200" baseline="0" dirty="0" smtClean="0">
                          <a:solidFill>
                            <a:schemeClr val="dk1"/>
                          </a:solidFill>
                          <a:latin typeface="+mn-lt"/>
                          <a:ea typeface="+mn-ea"/>
                          <a:cs typeface="+mn-cs"/>
                        </a:rPr>
                        <a:t> o;</a:t>
                      </a:r>
                    </a:p>
                    <a:p>
                      <a:r>
                        <a:rPr lang="en-US" sz="1400" b="0" i="0" u="none" strike="noStrike" kern="1200" baseline="0" dirty="0" smtClean="0">
                          <a:solidFill>
                            <a:schemeClr val="dk1"/>
                          </a:solidFill>
                          <a:latin typeface="+mn-lt"/>
                          <a:ea typeface="+mn-ea"/>
                          <a:cs typeface="+mn-cs"/>
                        </a:rPr>
                        <a:t>ii) valor </a:t>
                      </a:r>
                      <a:r>
                        <a:rPr lang="en-US" sz="1400" b="0" i="0" u="none" strike="noStrike" kern="1200" baseline="0" dirty="0" err="1" smtClean="0">
                          <a:solidFill>
                            <a:schemeClr val="dk1"/>
                          </a:solidFill>
                          <a:latin typeface="+mn-lt"/>
                          <a:ea typeface="+mn-ea"/>
                          <a:cs typeface="+mn-cs"/>
                        </a:rPr>
                        <a:t>razonable</a:t>
                      </a:r>
                      <a:r>
                        <a:rPr lang="en-US" sz="1400" b="0" i="0" u="none" strike="noStrike" kern="1200" baseline="0" dirty="0" smtClean="0">
                          <a:solidFill>
                            <a:schemeClr val="dk1"/>
                          </a:solidFill>
                          <a:latin typeface="+mn-lt"/>
                          <a:ea typeface="+mn-ea"/>
                          <a:cs typeface="+mn-cs"/>
                        </a:rPr>
                        <a:t>.</a:t>
                      </a:r>
                      <a:endParaRPr lang="en-US" sz="1400" dirty="0"/>
                    </a:p>
                  </a:txBody>
                  <a:tcPr/>
                </a:tc>
                <a:tc>
                  <a:txBody>
                    <a:bodyPr/>
                    <a:lstStyle/>
                    <a:p>
                      <a:r>
                        <a:rPr lang="es-ES" sz="1400" b="0" i="0" u="none" strike="noStrike" kern="1200" baseline="0" dirty="0" smtClean="0">
                          <a:solidFill>
                            <a:schemeClr val="dk1"/>
                          </a:solidFill>
                          <a:latin typeface="+mn-lt"/>
                          <a:ea typeface="+mn-ea"/>
                          <a:cs typeface="+mn-cs"/>
                        </a:rPr>
                        <a:t>Bajo las NIF mexicanas las inversiones en subsidiarias,</a:t>
                      </a:r>
                    </a:p>
                    <a:p>
                      <a:r>
                        <a:rPr lang="es-ES" sz="1400" b="0" i="0" u="none" strike="noStrike" kern="1200" baseline="0" dirty="0" smtClean="0">
                          <a:solidFill>
                            <a:schemeClr val="dk1"/>
                          </a:solidFill>
                          <a:latin typeface="+mn-lt"/>
                          <a:ea typeface="+mn-ea"/>
                          <a:cs typeface="+mn-cs"/>
                        </a:rPr>
                        <a:t>asociadas y “</a:t>
                      </a:r>
                      <a:r>
                        <a:rPr lang="es-ES" sz="1400" b="0" i="0" u="none" strike="noStrike" kern="1200" baseline="0" dirty="0" err="1" smtClean="0">
                          <a:solidFill>
                            <a:schemeClr val="dk1"/>
                          </a:solidFill>
                          <a:latin typeface="+mn-lt"/>
                          <a:ea typeface="+mn-ea"/>
                          <a:cs typeface="+mn-cs"/>
                        </a:rPr>
                        <a:t>joint</a:t>
                      </a:r>
                      <a:r>
                        <a:rPr lang="es-ES" sz="1400" b="0" i="0" u="none" strike="noStrike" kern="1200" baseline="0" dirty="0" smtClean="0">
                          <a:solidFill>
                            <a:schemeClr val="dk1"/>
                          </a:solidFill>
                          <a:latin typeface="+mn-lt"/>
                          <a:ea typeface="+mn-ea"/>
                          <a:cs typeface="+mn-cs"/>
                        </a:rPr>
                        <a:t> </a:t>
                      </a:r>
                      <a:r>
                        <a:rPr lang="es-ES" sz="1400" b="0" i="0" u="none" strike="noStrike" kern="1200" baseline="0" dirty="0" err="1" smtClean="0">
                          <a:solidFill>
                            <a:schemeClr val="dk1"/>
                          </a:solidFill>
                          <a:latin typeface="+mn-lt"/>
                          <a:ea typeface="+mn-ea"/>
                          <a:cs typeface="+mn-cs"/>
                        </a:rPr>
                        <a:t>ventures</a:t>
                      </a:r>
                      <a:r>
                        <a:rPr lang="es-ES" sz="1400" b="0" i="0" u="none" strike="noStrike" kern="1200" baseline="0" dirty="0" smtClean="0">
                          <a:solidFill>
                            <a:schemeClr val="dk1"/>
                          </a:solidFill>
                          <a:latin typeface="+mn-lt"/>
                          <a:ea typeface="+mn-ea"/>
                          <a:cs typeface="+mn-cs"/>
                        </a:rPr>
                        <a:t>” deben reconocerse aplicando el</a:t>
                      </a:r>
                    </a:p>
                    <a:p>
                      <a:r>
                        <a:rPr lang="es-ES" sz="1400" b="0" i="0" u="none" strike="noStrike" kern="1200" baseline="0" dirty="0" smtClean="0">
                          <a:solidFill>
                            <a:schemeClr val="dk1"/>
                          </a:solidFill>
                          <a:latin typeface="+mn-lt"/>
                          <a:ea typeface="+mn-ea"/>
                          <a:cs typeface="+mn-cs"/>
                        </a:rPr>
                        <a:t>método de participación, cuando se presenten en los</a:t>
                      </a:r>
                    </a:p>
                    <a:p>
                      <a:r>
                        <a:rPr lang="es-ES" sz="1400" b="0" i="0" u="none" strike="noStrike" kern="1200" baseline="0" dirty="0" smtClean="0">
                          <a:solidFill>
                            <a:schemeClr val="dk1"/>
                          </a:solidFill>
                          <a:latin typeface="+mn-lt"/>
                          <a:ea typeface="+mn-ea"/>
                          <a:cs typeface="+mn-cs"/>
                        </a:rPr>
                        <a:t>estados financieros consolidados de la controladora.</a:t>
                      </a:r>
                      <a:endParaRPr lang="en-US" sz="1400" dirty="0"/>
                    </a:p>
                  </a:txBody>
                  <a:tcPr/>
                </a:tc>
              </a:tr>
              <a:tr h="438387">
                <a:tc>
                  <a:txBody>
                    <a:bodyPr/>
                    <a:lstStyle/>
                    <a:p>
                      <a:r>
                        <a:rPr lang="es-ES" sz="1800" b="1" i="0" u="none" strike="noStrike" kern="1200" baseline="0" dirty="0" smtClean="0">
                          <a:solidFill>
                            <a:schemeClr val="dk1"/>
                          </a:solidFill>
                          <a:latin typeface="+mn-lt"/>
                          <a:ea typeface="+mn-ea"/>
                          <a:cs typeface="+mn-cs"/>
                        </a:rPr>
                        <a:t>Deterioro de una inversión en capital</a:t>
                      </a:r>
                      <a:endParaRPr lang="en-US" b="1" dirty="0"/>
                    </a:p>
                  </a:txBody>
                  <a:tcPr/>
                </a:tc>
                <a:tc>
                  <a:txBody>
                    <a:bodyPr/>
                    <a:lstStyle/>
                    <a:p>
                      <a:endParaRPr lang="en-US" dirty="0"/>
                    </a:p>
                  </a:txBody>
                  <a:tcPr/>
                </a:tc>
              </a:tr>
              <a:tr h="1670047">
                <a:tc>
                  <a:txBody>
                    <a:bodyPr/>
                    <a:lstStyle/>
                    <a:p>
                      <a:r>
                        <a:rPr lang="es-ES" sz="1400" b="0" i="0" u="none" strike="noStrike" kern="1200" baseline="0" dirty="0" smtClean="0">
                          <a:solidFill>
                            <a:schemeClr val="dk1"/>
                          </a:solidFill>
                          <a:latin typeface="+mn-lt"/>
                          <a:ea typeface="+mn-ea"/>
                          <a:cs typeface="+mn-cs"/>
                        </a:rPr>
                        <a:t>Bajo las IFRS, se le requiere al inversionista evaluar al</a:t>
                      </a:r>
                    </a:p>
                    <a:p>
                      <a:r>
                        <a:rPr lang="es-ES" sz="1400" b="0" i="0" u="none" strike="noStrike" kern="1200" baseline="0" dirty="0" smtClean="0">
                          <a:solidFill>
                            <a:schemeClr val="dk1"/>
                          </a:solidFill>
                          <a:latin typeface="+mn-lt"/>
                          <a:ea typeface="+mn-ea"/>
                          <a:cs typeface="+mn-cs"/>
                        </a:rPr>
                        <a:t>término de cada periodo sobre el que se informa si existe</a:t>
                      </a:r>
                    </a:p>
                    <a:p>
                      <a:r>
                        <a:rPr lang="es-ES" sz="1400" b="0" i="0" u="none" strike="noStrike" kern="1200" baseline="0" dirty="0" smtClean="0">
                          <a:solidFill>
                            <a:schemeClr val="dk1"/>
                          </a:solidFill>
                          <a:latin typeface="+mn-lt"/>
                          <a:ea typeface="+mn-ea"/>
                          <a:cs typeface="+mn-cs"/>
                        </a:rPr>
                        <a:t>cualquier evidencia objetiva de que su interés en una</a:t>
                      </a:r>
                    </a:p>
                    <a:p>
                      <a:r>
                        <a:rPr lang="es-ES" sz="1400" b="0" i="0" u="none" strike="noStrike" kern="1200" baseline="0" dirty="0" smtClean="0">
                          <a:solidFill>
                            <a:schemeClr val="dk1"/>
                          </a:solidFill>
                          <a:latin typeface="+mn-lt"/>
                          <a:ea typeface="+mn-ea"/>
                          <a:cs typeface="+mn-cs"/>
                        </a:rPr>
                        <a:t>asociada está deteriorado. Si el inversionista identifica esta</a:t>
                      </a:r>
                    </a:p>
                    <a:p>
                      <a:r>
                        <a:rPr lang="es-ES" sz="1400" b="0" i="0" u="none" strike="noStrike" kern="1200" baseline="0" dirty="0" smtClean="0">
                          <a:solidFill>
                            <a:schemeClr val="dk1"/>
                          </a:solidFill>
                          <a:latin typeface="+mn-lt"/>
                          <a:ea typeface="+mn-ea"/>
                          <a:cs typeface="+mn-cs"/>
                        </a:rPr>
                        <a:t>evidencia, el importe total en libros de la inversión debe ser</a:t>
                      </a:r>
                      <a:r>
                        <a:rPr lang="en-US" sz="1400" b="0" i="0" u="none" strike="noStrike" kern="1200" baseline="0" dirty="0" err="1" smtClean="0">
                          <a:solidFill>
                            <a:schemeClr val="dk1"/>
                          </a:solidFill>
                          <a:latin typeface="+mn-lt"/>
                          <a:ea typeface="+mn-ea"/>
                          <a:cs typeface="+mn-cs"/>
                        </a:rPr>
                        <a:t>analizado</a:t>
                      </a:r>
                      <a:r>
                        <a:rPr lang="en-US" sz="1400" b="0" i="0" u="none" strike="noStrike" kern="1200" baseline="0" dirty="0" smtClean="0">
                          <a:solidFill>
                            <a:schemeClr val="dk1"/>
                          </a:solidFill>
                          <a:latin typeface="+mn-lt"/>
                          <a:ea typeface="+mn-ea"/>
                          <a:cs typeface="+mn-cs"/>
                        </a:rPr>
                        <a:t> para </a:t>
                      </a:r>
                      <a:r>
                        <a:rPr lang="en-US" sz="1400" b="0" i="0" u="none" strike="noStrike" kern="1200" baseline="0" dirty="0" err="1" smtClean="0">
                          <a:solidFill>
                            <a:schemeClr val="dk1"/>
                          </a:solidFill>
                          <a:latin typeface="+mn-lt"/>
                          <a:ea typeface="+mn-ea"/>
                          <a:cs typeface="+mn-cs"/>
                        </a:rPr>
                        <a:t>posible</a:t>
                      </a:r>
                      <a:r>
                        <a:rPr lang="en-US" sz="1400" b="0" i="0" u="none" strike="noStrike" kern="1200" baseline="0" dirty="0" smtClean="0">
                          <a:solidFill>
                            <a:schemeClr val="dk1"/>
                          </a:solidFill>
                          <a:latin typeface="+mn-lt"/>
                          <a:ea typeface="+mn-ea"/>
                          <a:cs typeface="+mn-cs"/>
                        </a:rPr>
                        <a:t> </a:t>
                      </a:r>
                      <a:r>
                        <a:rPr lang="en-US" sz="1400" b="0" i="0" u="none" strike="noStrike" kern="1200" baseline="0" dirty="0" err="1" smtClean="0">
                          <a:solidFill>
                            <a:schemeClr val="dk1"/>
                          </a:solidFill>
                          <a:latin typeface="+mn-lt"/>
                          <a:ea typeface="+mn-ea"/>
                          <a:cs typeface="+mn-cs"/>
                        </a:rPr>
                        <a:t>deterioro</a:t>
                      </a:r>
                      <a:r>
                        <a:rPr lang="en-US" sz="1400" b="0" i="0" u="none" strike="noStrike" kern="1200" baseline="0" dirty="0" smtClean="0">
                          <a:solidFill>
                            <a:schemeClr val="dk1"/>
                          </a:solidFill>
                          <a:latin typeface="+mn-lt"/>
                          <a:ea typeface="+mn-ea"/>
                          <a:cs typeface="+mn-cs"/>
                        </a:rPr>
                        <a:t>.</a:t>
                      </a:r>
                    </a:p>
                    <a:p>
                      <a:r>
                        <a:rPr lang="es-ES" sz="1400" b="0" i="0" u="none" strike="noStrike" kern="1200" baseline="0" dirty="0" smtClean="0">
                          <a:solidFill>
                            <a:schemeClr val="dk1"/>
                          </a:solidFill>
                          <a:latin typeface="+mn-lt"/>
                          <a:ea typeface="+mn-ea"/>
                          <a:cs typeface="+mn-cs"/>
                        </a:rPr>
                        <a:t>Las IFRS utilizan la presunción refutable de la influencia</a:t>
                      </a:r>
                    </a:p>
                    <a:p>
                      <a:r>
                        <a:rPr lang="es-ES" sz="1400" b="0" i="0" u="none" strike="noStrike" kern="1200" baseline="0" dirty="0" smtClean="0">
                          <a:solidFill>
                            <a:schemeClr val="dk1"/>
                          </a:solidFill>
                          <a:latin typeface="+mn-lt"/>
                          <a:ea typeface="+mn-ea"/>
                          <a:cs typeface="+mn-cs"/>
                        </a:rPr>
                        <a:t>significativa con una participación del 20% o más. Sin</a:t>
                      </a:r>
                    </a:p>
                    <a:p>
                      <a:r>
                        <a:rPr lang="es-ES" sz="1400" b="0" i="0" u="none" strike="noStrike" kern="1200" baseline="0" dirty="0" smtClean="0">
                          <a:solidFill>
                            <a:schemeClr val="dk1"/>
                          </a:solidFill>
                          <a:latin typeface="+mn-lt"/>
                          <a:ea typeface="+mn-ea"/>
                          <a:cs typeface="+mn-cs"/>
                        </a:rPr>
                        <a:t>embargo se requiere efectuar un análisis sobre la existencia</a:t>
                      </a:r>
                    </a:p>
                    <a:p>
                      <a:r>
                        <a:rPr lang="en-US" sz="1400" b="0" i="0" u="none" strike="noStrike" kern="1200" baseline="0" dirty="0" smtClean="0">
                          <a:solidFill>
                            <a:schemeClr val="dk1"/>
                          </a:solidFill>
                          <a:latin typeface="+mn-lt"/>
                          <a:ea typeface="+mn-ea"/>
                          <a:cs typeface="+mn-cs"/>
                        </a:rPr>
                        <a:t>de </a:t>
                      </a:r>
                      <a:r>
                        <a:rPr lang="en-US" sz="1400" b="0" i="0" u="none" strike="noStrike" kern="1200" baseline="0" dirty="0" err="1" smtClean="0">
                          <a:solidFill>
                            <a:schemeClr val="dk1"/>
                          </a:solidFill>
                          <a:latin typeface="+mn-lt"/>
                          <a:ea typeface="+mn-ea"/>
                          <a:cs typeface="+mn-cs"/>
                        </a:rPr>
                        <a:t>influencia</a:t>
                      </a:r>
                      <a:r>
                        <a:rPr lang="en-US" sz="1400" b="0" i="0" u="none" strike="noStrike" kern="1200" baseline="0" dirty="0" smtClean="0">
                          <a:solidFill>
                            <a:schemeClr val="dk1"/>
                          </a:solidFill>
                          <a:latin typeface="+mn-lt"/>
                          <a:ea typeface="+mn-ea"/>
                          <a:cs typeface="+mn-cs"/>
                        </a:rPr>
                        <a:t> </a:t>
                      </a:r>
                      <a:r>
                        <a:rPr lang="en-US" sz="1400" b="0" i="0" u="none" strike="noStrike" kern="1200" baseline="0" dirty="0" err="1" smtClean="0">
                          <a:solidFill>
                            <a:schemeClr val="dk1"/>
                          </a:solidFill>
                          <a:latin typeface="+mn-lt"/>
                          <a:ea typeface="+mn-ea"/>
                          <a:cs typeface="+mn-cs"/>
                        </a:rPr>
                        <a:t>significativa</a:t>
                      </a:r>
                      <a:r>
                        <a:rPr lang="en-US" sz="1400" b="0" i="0" u="none" strike="noStrike" kern="1200" baseline="0" dirty="0" smtClean="0">
                          <a:solidFill>
                            <a:schemeClr val="dk1"/>
                          </a:solidFill>
                          <a:latin typeface="+mn-lt"/>
                          <a:ea typeface="+mn-ea"/>
                          <a:cs typeface="+mn-cs"/>
                        </a:rPr>
                        <a:t>.</a:t>
                      </a:r>
                      <a:endParaRPr lang="en-US" sz="1400" b="0" i="0" u="none" strike="noStrike" kern="1200" baseline="0" dirty="0">
                        <a:solidFill>
                          <a:schemeClr val="dk1"/>
                        </a:solidFill>
                        <a:latin typeface="+mn-lt"/>
                        <a:ea typeface="+mn-ea"/>
                        <a:cs typeface="+mn-cs"/>
                      </a:endParaRPr>
                    </a:p>
                  </a:txBody>
                  <a:tcPr/>
                </a:tc>
                <a:tc>
                  <a:txBody>
                    <a:bodyPr/>
                    <a:lstStyle/>
                    <a:p>
                      <a:r>
                        <a:rPr lang="es-ES" sz="1400" b="0" i="0" u="none" strike="noStrike" kern="1200" baseline="0" dirty="0" smtClean="0">
                          <a:solidFill>
                            <a:schemeClr val="dk1"/>
                          </a:solidFill>
                          <a:latin typeface="+mn-lt"/>
                          <a:ea typeface="+mn-ea"/>
                          <a:cs typeface="+mn-cs"/>
                        </a:rPr>
                        <a:t>Bajo las NIF mexicanas, no es requerido evaluar la</a:t>
                      </a:r>
                    </a:p>
                    <a:p>
                      <a:r>
                        <a:rPr lang="es-ES" sz="1400" b="0" i="0" u="none" strike="noStrike" kern="1200" baseline="0" dirty="0" smtClean="0">
                          <a:solidFill>
                            <a:schemeClr val="dk1"/>
                          </a:solidFill>
                          <a:latin typeface="+mn-lt"/>
                          <a:ea typeface="+mn-ea"/>
                          <a:cs typeface="+mn-cs"/>
                        </a:rPr>
                        <a:t>existencia de indicadores de deterioro de las inversiones en</a:t>
                      </a:r>
                    </a:p>
                    <a:p>
                      <a:r>
                        <a:rPr lang="es-ES" sz="1400" b="0" i="0" u="none" strike="noStrike" kern="1200" baseline="0" dirty="0" smtClean="0">
                          <a:solidFill>
                            <a:schemeClr val="dk1"/>
                          </a:solidFill>
                          <a:latin typeface="+mn-lt"/>
                          <a:ea typeface="+mn-ea"/>
                          <a:cs typeface="+mn-cs"/>
                        </a:rPr>
                        <a:t>asociadas al término de cada periodo sobre el que se</a:t>
                      </a:r>
                    </a:p>
                    <a:p>
                      <a:r>
                        <a:rPr lang="en-US" sz="1400" b="0" i="0" u="none" strike="noStrike" kern="1200" baseline="0" dirty="0" err="1" smtClean="0">
                          <a:solidFill>
                            <a:schemeClr val="dk1"/>
                          </a:solidFill>
                          <a:latin typeface="+mn-lt"/>
                          <a:ea typeface="+mn-ea"/>
                          <a:cs typeface="+mn-cs"/>
                        </a:rPr>
                        <a:t>informa</a:t>
                      </a:r>
                      <a:r>
                        <a:rPr lang="en-US" sz="1400" b="0" i="0" u="none" strike="noStrike" kern="1200" baseline="0" dirty="0" smtClean="0">
                          <a:solidFill>
                            <a:schemeClr val="dk1"/>
                          </a:solidFill>
                          <a:latin typeface="+mn-lt"/>
                          <a:ea typeface="+mn-ea"/>
                          <a:cs typeface="+mn-cs"/>
                        </a:rPr>
                        <a:t>.</a:t>
                      </a:r>
                    </a:p>
                    <a:p>
                      <a:r>
                        <a:rPr lang="es-ES" sz="1400" b="0" i="0" u="none" strike="noStrike" kern="1200" baseline="0" dirty="0" smtClean="0">
                          <a:solidFill>
                            <a:schemeClr val="dk1"/>
                          </a:solidFill>
                          <a:latin typeface="+mn-lt"/>
                          <a:ea typeface="+mn-ea"/>
                          <a:cs typeface="+mn-cs"/>
                        </a:rPr>
                        <a:t>Las NIF mexicanas utilizan una presunción refutable de que</a:t>
                      </a:r>
                    </a:p>
                    <a:p>
                      <a:r>
                        <a:rPr lang="es-ES" sz="1400" b="0" i="0" u="none" strike="noStrike" kern="1200" baseline="0" dirty="0" smtClean="0">
                          <a:solidFill>
                            <a:schemeClr val="dk1"/>
                          </a:solidFill>
                          <a:latin typeface="+mn-lt"/>
                          <a:ea typeface="+mn-ea"/>
                          <a:cs typeface="+mn-cs"/>
                        </a:rPr>
                        <a:t>existe influencia significativa con una participación del 10%</a:t>
                      </a:r>
                    </a:p>
                    <a:p>
                      <a:r>
                        <a:rPr lang="es-ES" sz="1400" b="0" i="0" u="none" strike="noStrike" kern="1200" baseline="0" dirty="0" smtClean="0">
                          <a:solidFill>
                            <a:schemeClr val="dk1"/>
                          </a:solidFill>
                          <a:latin typeface="+mn-lt"/>
                          <a:ea typeface="+mn-ea"/>
                          <a:cs typeface="+mn-cs"/>
                        </a:rPr>
                        <a:t>o más en el caso de entidades públicas y del 25% para el</a:t>
                      </a:r>
                    </a:p>
                    <a:p>
                      <a:r>
                        <a:rPr lang="es-ES" sz="1400" b="0" i="0" u="none" strike="noStrike" kern="1200" baseline="0" dirty="0" smtClean="0">
                          <a:solidFill>
                            <a:schemeClr val="dk1"/>
                          </a:solidFill>
                          <a:latin typeface="+mn-lt"/>
                          <a:ea typeface="+mn-ea"/>
                          <a:cs typeface="+mn-cs"/>
                        </a:rPr>
                        <a:t>resto. Sin embargo, se requiere efectuar un análisis sobre</a:t>
                      </a:r>
                    </a:p>
                    <a:p>
                      <a:r>
                        <a:rPr lang="en-US" sz="1400" b="0" i="0" u="none" strike="noStrike" kern="1200" baseline="0" dirty="0" smtClean="0">
                          <a:solidFill>
                            <a:schemeClr val="dk1"/>
                          </a:solidFill>
                          <a:latin typeface="+mn-lt"/>
                          <a:ea typeface="+mn-ea"/>
                          <a:cs typeface="+mn-cs"/>
                        </a:rPr>
                        <a:t>la </a:t>
                      </a:r>
                      <a:r>
                        <a:rPr lang="en-US" sz="1400" b="0" i="0" u="none" strike="noStrike" kern="1200" baseline="0" dirty="0" err="1" smtClean="0">
                          <a:solidFill>
                            <a:schemeClr val="dk1"/>
                          </a:solidFill>
                          <a:latin typeface="+mn-lt"/>
                          <a:ea typeface="+mn-ea"/>
                          <a:cs typeface="+mn-cs"/>
                        </a:rPr>
                        <a:t>existencia</a:t>
                      </a:r>
                      <a:r>
                        <a:rPr lang="en-US" sz="1400" b="0" i="0" u="none" strike="noStrike" kern="1200" baseline="0" dirty="0" smtClean="0">
                          <a:solidFill>
                            <a:schemeClr val="dk1"/>
                          </a:solidFill>
                          <a:latin typeface="+mn-lt"/>
                          <a:ea typeface="+mn-ea"/>
                          <a:cs typeface="+mn-cs"/>
                        </a:rPr>
                        <a:t> de </a:t>
                      </a:r>
                      <a:r>
                        <a:rPr lang="en-US" sz="1400" b="0" i="0" u="none" strike="noStrike" kern="1200" baseline="0" dirty="0" err="1" smtClean="0">
                          <a:solidFill>
                            <a:schemeClr val="dk1"/>
                          </a:solidFill>
                          <a:latin typeface="+mn-lt"/>
                          <a:ea typeface="+mn-ea"/>
                          <a:cs typeface="+mn-cs"/>
                        </a:rPr>
                        <a:t>influencia</a:t>
                      </a:r>
                      <a:r>
                        <a:rPr lang="en-US" sz="1400" b="0" i="0" u="none" strike="noStrike" kern="1200" baseline="0" dirty="0" smtClean="0">
                          <a:solidFill>
                            <a:schemeClr val="dk1"/>
                          </a:solidFill>
                          <a:latin typeface="+mn-lt"/>
                          <a:ea typeface="+mn-ea"/>
                          <a:cs typeface="+mn-cs"/>
                        </a:rPr>
                        <a:t> </a:t>
                      </a:r>
                      <a:r>
                        <a:rPr lang="en-US" sz="1400" b="0" i="0" u="none" strike="noStrike" kern="1200" baseline="0" dirty="0" err="1" smtClean="0">
                          <a:solidFill>
                            <a:schemeClr val="dk1"/>
                          </a:solidFill>
                          <a:latin typeface="+mn-lt"/>
                          <a:ea typeface="+mn-ea"/>
                          <a:cs typeface="+mn-cs"/>
                        </a:rPr>
                        <a:t>significativa</a:t>
                      </a:r>
                      <a:r>
                        <a:rPr lang="en-US" sz="1400" b="0" i="0" u="none" strike="noStrike" kern="1200" baseline="0" dirty="0" smtClean="0">
                          <a:solidFill>
                            <a:schemeClr val="dk1"/>
                          </a:solidFill>
                          <a:latin typeface="+mn-lt"/>
                          <a:ea typeface="+mn-ea"/>
                          <a:cs typeface="+mn-cs"/>
                        </a:rPr>
                        <a:t>.</a:t>
                      </a:r>
                      <a:endParaRPr lang="en-US" sz="1400" b="0" i="0" u="none" strike="noStrike" kern="1200" baseline="0" dirty="0">
                        <a:solidFill>
                          <a:schemeClr val="dk1"/>
                        </a:solidFill>
                        <a:latin typeface="+mn-lt"/>
                        <a:ea typeface="+mn-ea"/>
                        <a:cs typeface="+mn-cs"/>
                      </a:endParaRPr>
                    </a:p>
                  </a:txBody>
                  <a:tcPr/>
                </a:tc>
              </a:tr>
            </a:tbl>
          </a:graphicData>
        </a:graphic>
      </p:graphicFrame>
      <p:sp>
        <p:nvSpPr>
          <p:cNvPr id="5" name="Title 1"/>
          <p:cNvSpPr txBox="1">
            <a:spLocks/>
          </p:cNvSpPr>
          <p:nvPr/>
        </p:nvSpPr>
        <p:spPr>
          <a:xfrm>
            <a:off x="569911" y="186018"/>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t>NIF B-8 /</a:t>
            </a:r>
            <a:r>
              <a:rPr lang="en-US" b="1" dirty="0" err="1" smtClean="0"/>
              <a:t>Estados</a:t>
            </a:r>
            <a:r>
              <a:rPr lang="en-US" b="1" dirty="0" smtClean="0"/>
              <a:t> </a:t>
            </a:r>
            <a:r>
              <a:rPr lang="en-US" b="1" dirty="0" err="1" smtClean="0"/>
              <a:t>financieros</a:t>
            </a:r>
            <a:r>
              <a:rPr lang="en-US" b="1" dirty="0" smtClean="0"/>
              <a:t> </a:t>
            </a:r>
            <a:r>
              <a:rPr lang="en-US" b="1" dirty="0" err="1" smtClean="0"/>
              <a:t>consolidados</a:t>
            </a:r>
            <a:r>
              <a:rPr lang="en-US" b="1" dirty="0" smtClean="0"/>
              <a:t> o </a:t>
            </a:r>
            <a:r>
              <a:rPr lang="en-US" b="1" dirty="0" err="1" smtClean="0"/>
              <a:t>combinados</a:t>
            </a:r>
            <a:r>
              <a:rPr lang="en-US" dirty="0" smtClean="0"/>
              <a:t> </a:t>
            </a:r>
            <a:endParaRPr lang="en-US" dirty="0"/>
          </a:p>
        </p:txBody>
      </p:sp>
      <p:sp>
        <p:nvSpPr>
          <p:cNvPr id="6" name="Rectangle 5"/>
          <p:cNvSpPr/>
          <p:nvPr/>
        </p:nvSpPr>
        <p:spPr>
          <a:xfrm>
            <a:off x="620730" y="1469967"/>
            <a:ext cx="4067139" cy="369332"/>
          </a:xfrm>
          <a:prstGeom prst="rect">
            <a:avLst/>
          </a:prstGeom>
        </p:spPr>
        <p:txBody>
          <a:bodyPr wrap="none">
            <a:spAutoFit/>
          </a:bodyPr>
          <a:lstStyle/>
          <a:p>
            <a:r>
              <a:rPr lang="en-US" dirty="0" err="1"/>
              <a:t>Equivalencia</a:t>
            </a:r>
            <a:r>
              <a:rPr lang="en-US" dirty="0"/>
              <a:t> Norma </a:t>
            </a:r>
            <a:r>
              <a:rPr lang="en-US" dirty="0" err="1"/>
              <a:t>Internacional</a:t>
            </a:r>
            <a:r>
              <a:rPr lang="en-US" dirty="0"/>
              <a:t>:</a:t>
            </a:r>
          </a:p>
        </p:txBody>
      </p:sp>
    </p:spTree>
    <p:extLst>
      <p:ext uri="{BB962C8B-B14F-4D97-AF65-F5344CB8AC3E}">
        <p14:creationId xmlns:p14="http://schemas.microsoft.com/office/powerpoint/2010/main" val="21838360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1" y="33618"/>
            <a:ext cx="9404723" cy="1400530"/>
          </a:xfrm>
        </p:spPr>
        <p:txBody>
          <a:bodyPr/>
          <a:lstStyle/>
          <a:p>
            <a:r>
              <a:rPr lang="es-ES" b="1" dirty="0"/>
              <a:t>NIF B-9 /Información financiera a fechas intermedias</a:t>
            </a:r>
            <a:r>
              <a:rPr lang="es-ES"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7772587"/>
              </p:ext>
            </p:extLst>
          </p:nvPr>
        </p:nvGraphicFramePr>
        <p:xfrm>
          <a:off x="2919410" y="1304590"/>
          <a:ext cx="6999289" cy="5335671"/>
        </p:xfrm>
        <a:graphic>
          <a:graphicData uri="http://schemas.openxmlformats.org/drawingml/2006/table">
            <a:tbl>
              <a:tblPr>
                <a:tableStyleId>{5C22544A-7EE6-4342-B048-85BDC9FD1C3A}</a:tableStyleId>
              </a:tblPr>
              <a:tblGrid>
                <a:gridCol w="2042231"/>
                <a:gridCol w="4957058"/>
              </a:tblGrid>
              <a:tr h="170040">
                <a:tc>
                  <a:txBody>
                    <a:bodyPr/>
                    <a:lstStyle/>
                    <a:p>
                      <a:pPr algn="l" fontAlgn="ctr"/>
                      <a:r>
                        <a:rPr lang="en-US" sz="1200" u="none" strike="noStrike" dirty="0">
                          <a:effectLst/>
                        </a:rPr>
                        <a:t>Fecha de Inicio</a:t>
                      </a:r>
                      <a:endParaRPr lang="en-US" sz="1200" b="0" i="0" u="none" strike="noStrike" dirty="0">
                        <a:solidFill>
                          <a:srgbClr val="000000"/>
                        </a:solidFill>
                        <a:effectLst/>
                        <a:latin typeface="Calibri" panose="020F0502020204030204" pitchFamily="34" charset="0"/>
                      </a:endParaRPr>
                    </a:p>
                  </a:txBody>
                  <a:tcPr marL="4593" marR="4593" marT="4593" marB="0" anchor="ctr"/>
                </a:tc>
                <a:tc>
                  <a:txBody>
                    <a:bodyPr/>
                    <a:lstStyle/>
                    <a:p>
                      <a:pPr algn="l" fontAlgn="b"/>
                      <a:r>
                        <a:rPr lang="en-US" sz="1200" u="none" strike="noStrike" dirty="0">
                          <a:effectLst/>
                        </a:rPr>
                        <a:t>Noviembre 2009</a:t>
                      </a:r>
                      <a:endParaRPr lang="en-US" sz="1200" b="0" i="0" u="none" strike="noStrike" dirty="0">
                        <a:solidFill>
                          <a:srgbClr val="454545"/>
                        </a:solidFill>
                        <a:effectLst/>
                        <a:latin typeface="Tahoma" panose="020B0604030504040204" pitchFamily="34" charset="0"/>
                      </a:endParaRPr>
                    </a:p>
                  </a:txBody>
                  <a:tcPr marL="4593" marR="4593" marT="4593" marB="0" anchor="b"/>
                </a:tc>
              </a:tr>
              <a:tr h="170040">
                <a:tc>
                  <a:txBody>
                    <a:bodyPr/>
                    <a:lstStyle/>
                    <a:p>
                      <a:pPr algn="l" fontAlgn="ctr"/>
                      <a:r>
                        <a:rPr lang="en-US" sz="1200" u="none" strike="noStrike">
                          <a:effectLst/>
                        </a:rPr>
                        <a:t>Fecha de Vigencia</a:t>
                      </a:r>
                      <a:endParaRPr lang="en-US" sz="1200" b="0" i="0" u="none" strike="noStrike">
                        <a:solidFill>
                          <a:srgbClr val="000000"/>
                        </a:solidFill>
                        <a:effectLst/>
                        <a:latin typeface="Calibri" panose="020F0502020204030204" pitchFamily="34" charset="0"/>
                      </a:endParaRPr>
                    </a:p>
                  </a:txBody>
                  <a:tcPr marL="4593" marR="4593" marT="4593" marB="0" anchor="ctr"/>
                </a:tc>
                <a:tc>
                  <a:txBody>
                    <a:bodyPr/>
                    <a:lstStyle/>
                    <a:p>
                      <a:pPr algn="l" fontAlgn="b"/>
                      <a:r>
                        <a:rPr lang="en-US" sz="1200" u="none" strike="noStrike">
                          <a:effectLst/>
                        </a:rPr>
                        <a:t>Enero 2011</a:t>
                      </a:r>
                      <a:endParaRPr lang="en-US" sz="1200" b="0" i="0" u="none" strike="noStrike">
                        <a:solidFill>
                          <a:srgbClr val="454545"/>
                        </a:solidFill>
                        <a:effectLst/>
                        <a:latin typeface="Tahoma" panose="020B0604030504040204" pitchFamily="34" charset="0"/>
                      </a:endParaRPr>
                    </a:p>
                  </a:txBody>
                  <a:tcPr marL="4593" marR="4593" marT="4593" marB="0" anchor="b"/>
                </a:tc>
              </a:tr>
              <a:tr h="999412">
                <a:tc>
                  <a:txBody>
                    <a:bodyPr/>
                    <a:lstStyle/>
                    <a:p>
                      <a:pPr algn="l" fontAlgn="ctr"/>
                      <a:r>
                        <a:rPr lang="en-US" sz="1200" u="none" strike="noStrike">
                          <a:effectLst/>
                        </a:rPr>
                        <a:t>Objetivo</a:t>
                      </a:r>
                      <a:endParaRPr lang="en-US" sz="1200" b="0" i="0" u="none" strike="noStrike">
                        <a:solidFill>
                          <a:srgbClr val="000000"/>
                        </a:solidFill>
                        <a:effectLst/>
                        <a:latin typeface="Calibri" panose="020F0502020204030204" pitchFamily="34" charset="0"/>
                      </a:endParaRPr>
                    </a:p>
                  </a:txBody>
                  <a:tcPr marL="4593" marR="4593" marT="4593" marB="0" anchor="ctr"/>
                </a:tc>
                <a:tc>
                  <a:txBody>
                    <a:bodyPr/>
                    <a:lstStyle/>
                    <a:p>
                      <a:pPr algn="l" fontAlgn="b"/>
                      <a:r>
                        <a:rPr lang="es-ES" sz="1200" u="none" strike="noStrike" dirty="0" smtClean="0">
                          <a:effectLst/>
                        </a:rPr>
                        <a:t>Establecer</a:t>
                      </a:r>
                      <a:r>
                        <a:rPr lang="es-ES" sz="1200" u="none" strike="noStrike" dirty="0">
                          <a:effectLst/>
                        </a:rPr>
                        <a:t>, respecto a la información financiera a fechas intermedias: </a:t>
                      </a:r>
                      <a:endParaRPr lang="es-ES" sz="1200" u="none" strike="noStrike" dirty="0" smtClean="0">
                        <a:effectLst/>
                      </a:endParaRPr>
                    </a:p>
                    <a:p>
                      <a:pPr marL="228600" indent="-228600" algn="l" fontAlgn="b">
                        <a:buAutoNum type="alphaLcParenR"/>
                      </a:pPr>
                      <a:r>
                        <a:rPr lang="es-ES" sz="1200" u="none" strike="noStrike" dirty="0" smtClean="0">
                          <a:effectLst/>
                        </a:rPr>
                        <a:t>las </a:t>
                      </a:r>
                      <a:r>
                        <a:rPr lang="es-ES" sz="1200" u="none" strike="noStrike" dirty="0">
                          <a:effectLst/>
                        </a:rPr>
                        <a:t>normas de reconocimiento que deben seguirse para su </a:t>
                      </a:r>
                      <a:r>
                        <a:rPr lang="es-ES" sz="1200" u="none" strike="noStrike" dirty="0" smtClean="0">
                          <a:effectLst/>
                        </a:rPr>
                        <a:t>elaboración,</a:t>
                      </a:r>
                    </a:p>
                    <a:p>
                      <a:pPr marL="228600" indent="-228600" algn="l" fontAlgn="b">
                        <a:buAutoNum type="alphaLcParenR"/>
                      </a:pPr>
                      <a:r>
                        <a:rPr lang="es-ES" sz="1200" u="none" strike="noStrike" dirty="0" smtClean="0">
                          <a:effectLst/>
                        </a:rPr>
                        <a:t>el </a:t>
                      </a:r>
                      <a:r>
                        <a:rPr lang="es-ES" sz="1200" u="none" strike="noStrike" dirty="0">
                          <a:effectLst/>
                        </a:rPr>
                        <a:t>contenido de dicha información, ya sea que se presente en </a:t>
                      </a:r>
                      <a:r>
                        <a:rPr lang="es-ES" sz="1200" u="none" strike="noStrike" dirty="0" smtClean="0">
                          <a:effectLst/>
                        </a:rPr>
                        <a:t>forma</a:t>
                      </a:r>
                      <a:r>
                        <a:rPr lang="es-ES" sz="1200" u="none" strike="noStrike" baseline="0" dirty="0" smtClean="0">
                          <a:effectLst/>
                        </a:rPr>
                        <a:t> </a:t>
                      </a:r>
                      <a:r>
                        <a:rPr lang="es-ES" sz="1200" u="none" strike="noStrike" dirty="0" smtClean="0">
                          <a:effectLst/>
                        </a:rPr>
                        <a:t>completa </a:t>
                      </a:r>
                      <a:r>
                        <a:rPr lang="es-ES" sz="1200" u="none" strike="noStrike" dirty="0">
                          <a:effectLst/>
                        </a:rPr>
                        <a:t>o condensada.</a:t>
                      </a:r>
                      <a:endParaRPr lang="es-ES" sz="1200" b="0" i="0" u="none" strike="noStrike" dirty="0">
                        <a:solidFill>
                          <a:srgbClr val="000000"/>
                        </a:solidFill>
                        <a:effectLst/>
                        <a:latin typeface="Calibri" panose="020F0502020204030204" pitchFamily="34" charset="0"/>
                      </a:endParaRPr>
                    </a:p>
                  </a:txBody>
                  <a:tcPr marL="4593" marR="4593" marT="4593" marB="0" anchor="b"/>
                </a:tc>
              </a:tr>
              <a:tr h="667663">
                <a:tc>
                  <a:txBody>
                    <a:bodyPr/>
                    <a:lstStyle/>
                    <a:p>
                      <a:pPr algn="l" fontAlgn="t"/>
                      <a:r>
                        <a:rPr lang="en-US" sz="1200" u="none" strike="noStrike">
                          <a:effectLst/>
                        </a:rPr>
                        <a:t>Alcance</a:t>
                      </a:r>
                      <a:endParaRPr lang="en-US" sz="1200" b="0" i="0" u="none" strike="noStrike">
                        <a:solidFill>
                          <a:srgbClr val="000000"/>
                        </a:solidFill>
                        <a:effectLst/>
                        <a:latin typeface="Calibri" panose="020F0502020204030204" pitchFamily="34" charset="0"/>
                      </a:endParaRPr>
                    </a:p>
                  </a:txBody>
                  <a:tcPr marL="4593" marR="4593" marT="4593" marB="0"/>
                </a:tc>
                <a:tc>
                  <a:txBody>
                    <a:bodyPr/>
                    <a:lstStyle/>
                    <a:p>
                      <a:pPr algn="l" fontAlgn="t"/>
                      <a:r>
                        <a:rPr lang="es-ES" sz="1200" u="none" strike="noStrike" dirty="0" smtClean="0">
                          <a:effectLst/>
                        </a:rPr>
                        <a:t>Debe ser </a:t>
                      </a:r>
                      <a:r>
                        <a:rPr lang="es-ES" sz="1200" u="none" strike="noStrike" dirty="0">
                          <a:effectLst/>
                        </a:rPr>
                        <a:t>aplicada por todas las entidades que presenten información financiera a fechas intermedias por estar obligadas a ello, o bien, porque ellas mismas deciden presentar este tipo de información apegada a las NIF.</a:t>
                      </a:r>
                      <a:endParaRPr lang="es-ES" sz="1200" b="0" i="0" u="none" strike="noStrike" dirty="0">
                        <a:solidFill>
                          <a:srgbClr val="4C4C4C"/>
                        </a:solidFill>
                        <a:effectLst/>
                        <a:latin typeface="Arial" panose="020B0604020202020204" pitchFamily="34" charset="0"/>
                      </a:endParaRPr>
                    </a:p>
                  </a:txBody>
                  <a:tcPr marL="4593" marR="4593" marT="4593" marB="0"/>
                </a:tc>
              </a:tr>
              <a:tr h="1497035">
                <a:tc>
                  <a:txBody>
                    <a:bodyPr/>
                    <a:lstStyle/>
                    <a:p>
                      <a:pPr algn="l" fontAlgn="ctr"/>
                      <a:r>
                        <a:rPr lang="en-US" sz="1200" u="none" strike="noStrike">
                          <a:effectLst/>
                        </a:rPr>
                        <a:t>Reglas de Presentación</a:t>
                      </a:r>
                      <a:endParaRPr lang="en-US" sz="1200" b="0" i="0" u="none" strike="noStrike">
                        <a:solidFill>
                          <a:srgbClr val="000000"/>
                        </a:solidFill>
                        <a:effectLst/>
                        <a:latin typeface="Calibri" panose="020F0502020204030204" pitchFamily="34" charset="0"/>
                      </a:endParaRPr>
                    </a:p>
                  </a:txBody>
                  <a:tcPr marL="4593" marR="4593" marT="4593" marB="0" anchor="ctr"/>
                </a:tc>
                <a:tc>
                  <a:txBody>
                    <a:bodyPr/>
                    <a:lstStyle/>
                    <a:p>
                      <a:pPr algn="l" fontAlgn="b"/>
                      <a:r>
                        <a:rPr lang="es-ES" sz="1200" u="none" strike="noStrike" dirty="0">
                          <a:effectLst/>
                        </a:rPr>
                        <a:t>La </a:t>
                      </a:r>
                      <a:r>
                        <a:rPr lang="es-ES" sz="1200" u="none" strike="noStrike" dirty="0" smtClean="0">
                          <a:effectLst/>
                        </a:rPr>
                        <a:t>presentación </a:t>
                      </a:r>
                      <a:r>
                        <a:rPr lang="es-ES" sz="1200" u="none" strike="noStrike" dirty="0">
                          <a:effectLst/>
                        </a:rPr>
                        <a:t>de los estados Financieros debe realizarse en base a las normas de reconocimiento:</a:t>
                      </a:r>
                      <a:br>
                        <a:rPr lang="es-ES" sz="1200" u="none" strike="noStrike" dirty="0">
                          <a:effectLst/>
                        </a:rPr>
                      </a:br>
                      <a:r>
                        <a:rPr lang="es-ES" sz="1200" u="none" strike="noStrike" dirty="0" smtClean="0">
                          <a:effectLst/>
                        </a:rPr>
                        <a:t>Políticas </a:t>
                      </a:r>
                      <a:r>
                        <a:rPr lang="es-ES" sz="1200" u="none" strike="noStrike" dirty="0">
                          <a:effectLst/>
                        </a:rPr>
                        <a:t>contables</a:t>
                      </a:r>
                      <a:br>
                        <a:rPr lang="es-ES" sz="1200" u="none" strike="noStrike" dirty="0">
                          <a:effectLst/>
                        </a:rPr>
                      </a:br>
                      <a:r>
                        <a:rPr lang="es-ES" sz="1200" u="none" strike="noStrike" dirty="0">
                          <a:effectLst/>
                        </a:rPr>
                        <a:t>Reconocimiento de ingresos, costo y gasto</a:t>
                      </a:r>
                      <a:br>
                        <a:rPr lang="es-ES" sz="1200" u="none" strike="noStrike" dirty="0">
                          <a:effectLst/>
                        </a:rPr>
                      </a:br>
                      <a:r>
                        <a:rPr lang="es-ES" sz="1200" u="none" strike="noStrike" dirty="0">
                          <a:effectLst/>
                        </a:rPr>
                        <a:t>Cambios de estimaciones contables</a:t>
                      </a:r>
                      <a:br>
                        <a:rPr lang="es-ES" sz="1200" u="none" strike="noStrike" dirty="0">
                          <a:effectLst/>
                        </a:rPr>
                      </a:br>
                      <a:r>
                        <a:rPr lang="es-ES" sz="1200" u="none" strike="noStrike" dirty="0">
                          <a:effectLst/>
                        </a:rPr>
                        <a:t>Cambios en normas</a:t>
                      </a:r>
                      <a:br>
                        <a:rPr lang="es-ES" sz="1200" u="none" strike="noStrike" dirty="0">
                          <a:effectLst/>
                        </a:rPr>
                      </a:br>
                      <a:r>
                        <a:rPr lang="es-ES" sz="1200" u="none" strike="noStrike" dirty="0">
                          <a:effectLst/>
                        </a:rPr>
                        <a:t>Importancia Relativa</a:t>
                      </a:r>
                      <a:br>
                        <a:rPr lang="es-ES" sz="1200" u="none" strike="noStrike" dirty="0">
                          <a:effectLst/>
                        </a:rPr>
                      </a:br>
                      <a:r>
                        <a:rPr lang="es-ES" sz="1200" u="none" strike="noStrike" dirty="0" smtClean="0">
                          <a:effectLst/>
                        </a:rPr>
                        <a:t>Información </a:t>
                      </a:r>
                      <a:r>
                        <a:rPr lang="es-ES" sz="1200" u="none" strike="noStrike" dirty="0">
                          <a:effectLst/>
                        </a:rPr>
                        <a:t>a Revelar</a:t>
                      </a:r>
                      <a:br>
                        <a:rPr lang="es-ES" sz="1200" u="none" strike="noStrike" dirty="0">
                          <a:effectLst/>
                        </a:rPr>
                      </a:br>
                      <a:r>
                        <a:rPr lang="es-ES" sz="1200" u="none" strike="noStrike" dirty="0">
                          <a:effectLst/>
                        </a:rPr>
                        <a:t>Utilidad por </a:t>
                      </a:r>
                      <a:r>
                        <a:rPr lang="es-ES" sz="1200" u="none" strike="noStrike" dirty="0" smtClean="0">
                          <a:effectLst/>
                        </a:rPr>
                        <a:t>acción</a:t>
                      </a:r>
                      <a:endParaRPr lang="es-ES" sz="1200" b="0" i="0" u="none" strike="noStrike" dirty="0">
                        <a:solidFill>
                          <a:srgbClr val="000000"/>
                        </a:solidFill>
                        <a:effectLst/>
                        <a:latin typeface="Calibri" panose="020F0502020204030204" pitchFamily="34" charset="0"/>
                      </a:endParaRPr>
                    </a:p>
                  </a:txBody>
                  <a:tcPr marL="4593" marR="4593" marT="4593" marB="0" anchor="b"/>
                </a:tc>
              </a:tr>
              <a:tr h="525484">
                <a:tc>
                  <a:txBody>
                    <a:bodyPr/>
                    <a:lstStyle/>
                    <a:p>
                      <a:pPr algn="l" fontAlgn="ctr"/>
                      <a:r>
                        <a:rPr lang="en-US" sz="1200" u="none" strike="noStrike">
                          <a:effectLst/>
                        </a:rPr>
                        <a:t>Reglas de Revelación</a:t>
                      </a:r>
                      <a:endParaRPr lang="en-US" sz="1200" b="0" i="0" u="none" strike="noStrike">
                        <a:solidFill>
                          <a:srgbClr val="000000"/>
                        </a:solidFill>
                        <a:effectLst/>
                        <a:latin typeface="Calibri" panose="020F0502020204030204" pitchFamily="34" charset="0"/>
                      </a:endParaRPr>
                    </a:p>
                  </a:txBody>
                  <a:tcPr marL="4593" marR="4593" marT="4593" marB="0" anchor="ctr"/>
                </a:tc>
                <a:tc>
                  <a:txBody>
                    <a:bodyPr/>
                    <a:lstStyle/>
                    <a:p>
                      <a:pPr algn="l" fontAlgn="b"/>
                      <a:r>
                        <a:rPr lang="es-ES" sz="1200" u="none" strike="noStrike">
                          <a:effectLst/>
                        </a:rPr>
                        <a:t>Las revelacion es de los Estados fianncieros son informacion secundaria proporcionada por las empresas para aclarar o ointerpretar cierta informacion financiera publicada</a:t>
                      </a:r>
                      <a:endParaRPr lang="es-ES" sz="1200" b="0" i="0" u="none" strike="noStrike">
                        <a:solidFill>
                          <a:srgbClr val="000000"/>
                        </a:solidFill>
                        <a:effectLst/>
                        <a:latin typeface="Calibri" panose="020F0502020204030204" pitchFamily="34" charset="0"/>
                      </a:endParaRPr>
                    </a:p>
                  </a:txBody>
                  <a:tcPr marL="4593" marR="4593" marT="4593" marB="0" anchor="b"/>
                </a:tc>
              </a:tr>
              <a:tr h="833538">
                <a:tc>
                  <a:txBody>
                    <a:bodyPr/>
                    <a:lstStyle/>
                    <a:p>
                      <a:pPr algn="l" fontAlgn="ctr"/>
                      <a:r>
                        <a:rPr lang="en-US" sz="1200" u="none" strike="noStrike">
                          <a:effectLst/>
                        </a:rPr>
                        <a:t>Reglas de Valuación</a:t>
                      </a:r>
                      <a:endParaRPr lang="en-US" sz="1200" b="0" i="0" u="none" strike="noStrike">
                        <a:solidFill>
                          <a:srgbClr val="000000"/>
                        </a:solidFill>
                        <a:effectLst/>
                        <a:latin typeface="Calibri" panose="020F0502020204030204" pitchFamily="34" charset="0"/>
                      </a:endParaRPr>
                    </a:p>
                  </a:txBody>
                  <a:tcPr marL="4593" marR="4593" marT="4593" marB="0" anchor="ctr"/>
                </a:tc>
                <a:tc>
                  <a:txBody>
                    <a:bodyPr/>
                    <a:lstStyle/>
                    <a:p>
                      <a:pPr algn="l" fontAlgn="b"/>
                      <a:r>
                        <a:rPr lang="es-ES" sz="1200" u="none" strike="noStrike" dirty="0" smtClean="0">
                          <a:effectLst/>
                        </a:rPr>
                        <a:t>Las </a:t>
                      </a:r>
                      <a:r>
                        <a:rPr lang="es-ES" sz="1200" u="none" strike="noStrike" dirty="0">
                          <a:effectLst/>
                        </a:rPr>
                        <a:t>valuaciones realizadas a fechas intermedias deben realizarse considerando el texto anual, aunque solo deben incluir las operaciones devengadas dentro del intervalo transcurrido desde el principio del periodo contable anual hasta la fecha de cierre del periodo intermedio. </a:t>
                      </a:r>
                      <a:endParaRPr lang="es-ES" sz="1200" b="0" i="0" u="none" strike="noStrike" dirty="0">
                        <a:solidFill>
                          <a:srgbClr val="000000"/>
                        </a:solidFill>
                        <a:effectLst/>
                        <a:latin typeface="Calibri" panose="020F0502020204030204" pitchFamily="34" charset="0"/>
                      </a:endParaRPr>
                    </a:p>
                  </a:txBody>
                  <a:tcPr marL="4593" marR="4593" marT="4593" marB="0" anchor="b"/>
                </a:tc>
              </a:tr>
            </a:tbl>
          </a:graphicData>
        </a:graphic>
      </p:graphicFrame>
    </p:spTree>
    <p:extLst>
      <p:ext uri="{BB962C8B-B14F-4D97-AF65-F5344CB8AC3E}">
        <p14:creationId xmlns:p14="http://schemas.microsoft.com/office/powerpoint/2010/main" val="42554608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79097406"/>
              </p:ext>
            </p:extLst>
          </p:nvPr>
        </p:nvGraphicFramePr>
        <p:xfrm>
          <a:off x="1573213" y="1764348"/>
          <a:ext cx="8947150" cy="4851400"/>
        </p:xfrm>
        <a:graphic>
          <a:graphicData uri="http://schemas.openxmlformats.org/drawingml/2006/table">
            <a:tbl>
              <a:tblPr firstRow="1" bandRow="1">
                <a:tableStyleId>{5C22544A-7EE6-4342-B048-85BDC9FD1C3A}</a:tableStyleId>
              </a:tblPr>
              <a:tblGrid>
                <a:gridCol w="4473575"/>
                <a:gridCol w="4473575"/>
              </a:tblGrid>
              <a:tr h="370840">
                <a:tc>
                  <a:txBody>
                    <a:bodyPr/>
                    <a:lstStyle/>
                    <a:p>
                      <a:r>
                        <a:rPr lang="en-US" dirty="0" smtClean="0"/>
                        <a:t>NIC</a:t>
                      </a:r>
                      <a:r>
                        <a:rPr lang="en-US" baseline="0" dirty="0" smtClean="0"/>
                        <a:t> 34</a:t>
                      </a:r>
                      <a:endParaRPr lang="en-US" dirty="0"/>
                    </a:p>
                  </a:txBody>
                  <a:tcPr/>
                </a:tc>
                <a:tc>
                  <a:txBody>
                    <a:bodyPr/>
                    <a:lstStyle/>
                    <a:p>
                      <a:r>
                        <a:rPr lang="en-US" smtClean="0"/>
                        <a:t>NIF B-9</a:t>
                      </a:r>
                      <a:endParaRPr lang="en-US"/>
                    </a:p>
                  </a:txBody>
                  <a:tcPr/>
                </a:tc>
              </a:tr>
              <a:tr h="370840">
                <a:tc>
                  <a:txBody>
                    <a:bodyPr/>
                    <a:lstStyle/>
                    <a:p>
                      <a:r>
                        <a:rPr lang="en-US" dirty="0" smtClean="0"/>
                        <a:t>Este </a:t>
                      </a:r>
                      <a:r>
                        <a:rPr lang="en-US" dirty="0" err="1" smtClean="0"/>
                        <a:t>estándar</a:t>
                      </a:r>
                      <a:r>
                        <a:rPr lang="en-US" baseline="0" dirty="0" smtClean="0"/>
                        <a:t> </a:t>
                      </a:r>
                      <a:r>
                        <a:rPr lang="en-US" baseline="0" dirty="0" err="1" smtClean="0"/>
                        <a:t>establece</a:t>
                      </a:r>
                      <a:r>
                        <a:rPr lang="en-US" baseline="0" dirty="0" smtClean="0"/>
                        <a:t> </a:t>
                      </a:r>
                      <a:r>
                        <a:rPr lang="en-US" baseline="0" dirty="0" err="1" smtClean="0"/>
                        <a:t>claramente</a:t>
                      </a:r>
                      <a:r>
                        <a:rPr lang="en-US" baseline="0" dirty="0" smtClean="0"/>
                        <a:t> </a:t>
                      </a:r>
                      <a:r>
                        <a:rPr lang="en-US" baseline="0" dirty="0" err="1" smtClean="0"/>
                        <a:t>las</a:t>
                      </a:r>
                      <a:r>
                        <a:rPr lang="en-US" baseline="0" dirty="0" smtClean="0"/>
                        <a:t> </a:t>
                      </a:r>
                      <a:r>
                        <a:rPr lang="en-US" baseline="0" dirty="0" err="1" smtClean="0"/>
                        <a:t>características</a:t>
                      </a:r>
                      <a:r>
                        <a:rPr lang="en-US" baseline="0" dirty="0" smtClean="0"/>
                        <a:t> de la </a:t>
                      </a:r>
                      <a:r>
                        <a:rPr lang="en-US" baseline="0" dirty="0" err="1" smtClean="0"/>
                        <a:t>información</a:t>
                      </a:r>
                      <a:r>
                        <a:rPr lang="en-US" baseline="0" dirty="0" smtClean="0"/>
                        <a:t> intermedia hacienda </a:t>
                      </a:r>
                      <a:r>
                        <a:rPr lang="en-US" baseline="0" dirty="0" err="1" smtClean="0"/>
                        <a:t>énfasis</a:t>
                      </a:r>
                      <a:r>
                        <a:rPr lang="en-US" baseline="0" dirty="0" smtClean="0"/>
                        <a:t> </a:t>
                      </a:r>
                      <a:r>
                        <a:rPr lang="en-US" baseline="0" dirty="0" err="1" smtClean="0"/>
                        <a:t>en</a:t>
                      </a:r>
                      <a:r>
                        <a:rPr lang="en-US" baseline="0" dirty="0" smtClean="0"/>
                        <a:t> </a:t>
                      </a:r>
                      <a:r>
                        <a:rPr lang="en-US" baseline="0" dirty="0" err="1" smtClean="0"/>
                        <a:t>que</a:t>
                      </a:r>
                      <a:r>
                        <a:rPr lang="en-US" baseline="0" dirty="0" smtClean="0"/>
                        <a:t> </a:t>
                      </a:r>
                      <a:r>
                        <a:rPr lang="en-US" baseline="0" dirty="0" err="1" smtClean="0"/>
                        <a:t>va</a:t>
                      </a:r>
                      <a:r>
                        <a:rPr lang="en-US" baseline="0" dirty="0" smtClean="0"/>
                        <a:t> </a:t>
                      </a:r>
                      <a:r>
                        <a:rPr lang="en-US" baseline="0" dirty="0" err="1" smtClean="0"/>
                        <a:t>dirigida</a:t>
                      </a:r>
                      <a:r>
                        <a:rPr lang="en-US" baseline="0" dirty="0" smtClean="0"/>
                        <a:t> a los </a:t>
                      </a:r>
                      <a:r>
                        <a:rPr lang="en-US" baseline="0" dirty="0" err="1" smtClean="0"/>
                        <a:t>usuarios</a:t>
                      </a:r>
                      <a:r>
                        <a:rPr lang="en-US" baseline="0" dirty="0" smtClean="0"/>
                        <a:t> </a:t>
                      </a:r>
                      <a:r>
                        <a:rPr lang="en-US" baseline="0" dirty="0" err="1" smtClean="0"/>
                        <a:t>en</a:t>
                      </a:r>
                      <a:r>
                        <a:rPr lang="en-US" baseline="0" dirty="0" smtClean="0"/>
                        <a:t> general.</a:t>
                      </a:r>
                    </a:p>
                    <a:p>
                      <a:r>
                        <a:rPr lang="en-US" baseline="0" dirty="0" err="1" smtClean="0"/>
                        <a:t>Exige</a:t>
                      </a:r>
                      <a:r>
                        <a:rPr lang="en-US" baseline="0" dirty="0" smtClean="0"/>
                        <a:t> la </a:t>
                      </a:r>
                      <a:r>
                        <a:rPr lang="en-US" baseline="0" dirty="0" err="1" smtClean="0"/>
                        <a:t>presentación</a:t>
                      </a:r>
                      <a:r>
                        <a:rPr lang="en-US" baseline="0" dirty="0" smtClean="0"/>
                        <a:t> de </a:t>
                      </a:r>
                      <a:r>
                        <a:rPr lang="en-US" baseline="0" dirty="0" err="1" smtClean="0"/>
                        <a:t>todos</a:t>
                      </a:r>
                      <a:r>
                        <a:rPr lang="en-US" baseline="0" dirty="0" smtClean="0"/>
                        <a:t> los </a:t>
                      </a:r>
                      <a:r>
                        <a:rPr lang="en-US" baseline="0" dirty="0" err="1" smtClean="0"/>
                        <a:t>estados</a:t>
                      </a:r>
                      <a:r>
                        <a:rPr lang="en-US" baseline="0" dirty="0" smtClean="0"/>
                        <a:t> </a:t>
                      </a:r>
                      <a:r>
                        <a:rPr lang="en-US" baseline="0" dirty="0" err="1" smtClean="0"/>
                        <a:t>financieros</a:t>
                      </a:r>
                      <a:r>
                        <a:rPr lang="en-US" baseline="0" dirty="0" smtClean="0"/>
                        <a:t> con </a:t>
                      </a:r>
                      <a:r>
                        <a:rPr lang="en-US" baseline="0" dirty="0" err="1" smtClean="0"/>
                        <a:t>amplias</a:t>
                      </a:r>
                      <a:r>
                        <a:rPr lang="en-US" baseline="0" dirty="0" smtClean="0"/>
                        <a:t> </a:t>
                      </a:r>
                      <a:r>
                        <a:rPr lang="en-US" baseline="0" dirty="0" err="1" smtClean="0"/>
                        <a:t>revelaciones</a:t>
                      </a:r>
                      <a:r>
                        <a:rPr lang="en-US" baseline="0" dirty="0" smtClean="0"/>
                        <a:t> con </a:t>
                      </a:r>
                      <a:r>
                        <a:rPr lang="en-US" baseline="0" dirty="0" err="1" smtClean="0"/>
                        <a:t>destino</a:t>
                      </a:r>
                      <a:r>
                        <a:rPr lang="en-US" baseline="0" dirty="0" smtClean="0"/>
                        <a:t> a los </a:t>
                      </a:r>
                      <a:r>
                        <a:rPr lang="en-US" baseline="0" dirty="0" err="1" smtClean="0"/>
                        <a:t>usuarios</a:t>
                      </a:r>
                      <a:r>
                        <a:rPr lang="en-US" baseline="0" dirty="0" smtClean="0"/>
                        <a:t>.</a:t>
                      </a:r>
                    </a:p>
                    <a:p>
                      <a:r>
                        <a:rPr lang="en-US" baseline="0" dirty="0" err="1" smtClean="0"/>
                        <a:t>Cada</a:t>
                      </a:r>
                      <a:r>
                        <a:rPr lang="en-US" baseline="0" dirty="0" smtClean="0"/>
                        <a:t> </a:t>
                      </a:r>
                      <a:r>
                        <a:rPr lang="en-US" baseline="0" dirty="0" err="1" smtClean="0"/>
                        <a:t>periodo</a:t>
                      </a:r>
                      <a:r>
                        <a:rPr lang="en-US" baseline="0" dirty="0" smtClean="0"/>
                        <a:t> </a:t>
                      </a:r>
                      <a:r>
                        <a:rPr lang="en-US" baseline="0" dirty="0" err="1" smtClean="0"/>
                        <a:t>intermedio</a:t>
                      </a:r>
                      <a:r>
                        <a:rPr lang="en-US" baseline="0" dirty="0" smtClean="0"/>
                        <a:t> se </a:t>
                      </a:r>
                      <a:r>
                        <a:rPr lang="en-US" baseline="0" dirty="0" err="1" smtClean="0"/>
                        <a:t>ve</a:t>
                      </a:r>
                      <a:r>
                        <a:rPr lang="en-US" baseline="0" dirty="0" smtClean="0"/>
                        <a:t> </a:t>
                      </a:r>
                      <a:r>
                        <a:rPr lang="en-US" baseline="0" dirty="0" err="1" smtClean="0"/>
                        <a:t>como</a:t>
                      </a:r>
                      <a:r>
                        <a:rPr lang="en-US" baseline="0" dirty="0" smtClean="0"/>
                        <a:t> un </a:t>
                      </a:r>
                      <a:r>
                        <a:rPr lang="en-US" baseline="0" dirty="0" err="1" smtClean="0"/>
                        <a:t>periodo</a:t>
                      </a:r>
                      <a:r>
                        <a:rPr lang="en-US" baseline="0" dirty="0" smtClean="0"/>
                        <a:t> de </a:t>
                      </a:r>
                      <a:r>
                        <a:rPr lang="en-US" baseline="0" dirty="0" err="1" smtClean="0"/>
                        <a:t>reporte</a:t>
                      </a:r>
                      <a:r>
                        <a:rPr lang="en-US" baseline="0" dirty="0" smtClean="0"/>
                        <a:t> </a:t>
                      </a:r>
                      <a:r>
                        <a:rPr lang="en-US" baseline="0" dirty="0" err="1" smtClean="0"/>
                        <a:t>discreto</a:t>
                      </a:r>
                      <a:r>
                        <a:rPr lang="en-US" baseline="0" dirty="0" smtClean="0"/>
                        <a:t>. Un </a:t>
                      </a:r>
                      <a:r>
                        <a:rPr lang="en-US" baseline="0" dirty="0" err="1" smtClean="0"/>
                        <a:t>costo</a:t>
                      </a:r>
                      <a:r>
                        <a:rPr lang="en-US" baseline="0" dirty="0" smtClean="0"/>
                        <a:t> </a:t>
                      </a:r>
                      <a:r>
                        <a:rPr lang="en-US" baseline="0" dirty="0" err="1" smtClean="0"/>
                        <a:t>que</a:t>
                      </a:r>
                      <a:r>
                        <a:rPr lang="en-US" baseline="0" dirty="0" smtClean="0"/>
                        <a:t> no </a:t>
                      </a:r>
                      <a:r>
                        <a:rPr lang="en-US" baseline="0" dirty="0" err="1" smtClean="0"/>
                        <a:t>cumple</a:t>
                      </a:r>
                      <a:r>
                        <a:rPr lang="en-US" baseline="0" dirty="0" smtClean="0"/>
                        <a:t> la </a:t>
                      </a:r>
                      <a:r>
                        <a:rPr lang="en-US" baseline="0" dirty="0" err="1" smtClean="0"/>
                        <a:t>definición</a:t>
                      </a:r>
                      <a:r>
                        <a:rPr lang="en-US" baseline="0" dirty="0" smtClean="0"/>
                        <a:t> de un </a:t>
                      </a:r>
                      <a:r>
                        <a:rPr lang="en-US" baseline="0" dirty="0" err="1" smtClean="0"/>
                        <a:t>activo</a:t>
                      </a:r>
                      <a:r>
                        <a:rPr lang="en-US" baseline="0" dirty="0" smtClean="0"/>
                        <a:t> al final de un </a:t>
                      </a:r>
                      <a:r>
                        <a:rPr lang="en-US" baseline="0" dirty="0" err="1" smtClean="0"/>
                        <a:t>periodo</a:t>
                      </a:r>
                      <a:r>
                        <a:rPr lang="en-US" baseline="0" dirty="0" smtClean="0"/>
                        <a:t> </a:t>
                      </a:r>
                      <a:r>
                        <a:rPr lang="en-US" baseline="0" dirty="0" err="1" smtClean="0"/>
                        <a:t>intermediono</a:t>
                      </a:r>
                      <a:r>
                        <a:rPr lang="en-US" baseline="0" dirty="0" smtClean="0"/>
                        <a:t> se </a:t>
                      </a:r>
                      <a:r>
                        <a:rPr lang="en-US" baseline="0" dirty="0" err="1" smtClean="0"/>
                        <a:t>difiere</a:t>
                      </a:r>
                      <a:r>
                        <a:rPr lang="en-US" baseline="0" dirty="0" smtClean="0"/>
                        <a:t> y un </a:t>
                      </a:r>
                      <a:r>
                        <a:rPr lang="en-US" baseline="0" dirty="0" err="1" smtClean="0"/>
                        <a:t>pasivo</a:t>
                      </a:r>
                      <a:r>
                        <a:rPr lang="en-US" baseline="0" dirty="0" smtClean="0"/>
                        <a:t> </a:t>
                      </a:r>
                      <a:r>
                        <a:rPr lang="en-US" baseline="0" dirty="0" err="1" smtClean="0"/>
                        <a:t>reconocido</a:t>
                      </a:r>
                      <a:r>
                        <a:rPr lang="en-US" baseline="0" dirty="0" smtClean="0"/>
                        <a:t> a </a:t>
                      </a:r>
                      <a:r>
                        <a:rPr lang="en-US" baseline="0" dirty="0" err="1" smtClean="0"/>
                        <a:t>una</a:t>
                      </a:r>
                      <a:r>
                        <a:rPr lang="en-US" baseline="0" dirty="0" smtClean="0"/>
                        <a:t> </a:t>
                      </a:r>
                      <a:r>
                        <a:rPr lang="en-US" baseline="0" dirty="0" err="1" smtClean="0"/>
                        <a:t>fecha</a:t>
                      </a:r>
                      <a:r>
                        <a:rPr lang="en-US" baseline="0" dirty="0" smtClean="0"/>
                        <a:t> de </a:t>
                      </a:r>
                      <a:r>
                        <a:rPr lang="en-US" baseline="0" dirty="0" err="1" smtClean="0"/>
                        <a:t>reporte</a:t>
                      </a:r>
                      <a:r>
                        <a:rPr lang="en-US" baseline="0" dirty="0" smtClean="0"/>
                        <a:t> intermedia </a:t>
                      </a:r>
                      <a:r>
                        <a:rPr lang="en-US" baseline="0" dirty="0" err="1" smtClean="0"/>
                        <a:t>debe</a:t>
                      </a:r>
                      <a:r>
                        <a:rPr lang="en-US" baseline="0" dirty="0" smtClean="0"/>
                        <a:t> </a:t>
                      </a:r>
                      <a:r>
                        <a:rPr lang="en-US" baseline="0" dirty="0" err="1" smtClean="0"/>
                        <a:t>presentar</a:t>
                      </a:r>
                      <a:r>
                        <a:rPr lang="en-US" baseline="0" dirty="0" smtClean="0"/>
                        <a:t> </a:t>
                      </a:r>
                      <a:r>
                        <a:rPr lang="en-US" baseline="0" dirty="0" err="1" smtClean="0"/>
                        <a:t>una</a:t>
                      </a:r>
                      <a:r>
                        <a:rPr lang="en-US" baseline="0" dirty="0" smtClean="0"/>
                        <a:t> </a:t>
                      </a:r>
                      <a:r>
                        <a:rPr lang="en-US" baseline="0" dirty="0" err="1" smtClean="0"/>
                        <a:t>obligacion</a:t>
                      </a:r>
                      <a:r>
                        <a:rPr lang="en-US" baseline="0" dirty="0" smtClean="0"/>
                        <a:t> </a:t>
                      </a:r>
                      <a:r>
                        <a:rPr lang="en-US" baseline="0" dirty="0" err="1" smtClean="0"/>
                        <a:t>existente</a:t>
                      </a:r>
                      <a:r>
                        <a:rPr lang="en-US" baseline="0" dirty="0" smtClean="0"/>
                        <a:t>.</a:t>
                      </a:r>
                      <a:endParaRPr lang="en-US" dirty="0"/>
                    </a:p>
                  </a:txBody>
                  <a:tcPr/>
                </a:tc>
                <a:tc>
                  <a:txBody>
                    <a:bodyPr/>
                    <a:lstStyle/>
                    <a:p>
                      <a:r>
                        <a:rPr lang="en-US" dirty="0" smtClean="0"/>
                        <a:t>No </a:t>
                      </a:r>
                      <a:r>
                        <a:rPr lang="en-US" dirty="0" err="1" smtClean="0"/>
                        <a:t>establece</a:t>
                      </a:r>
                      <a:r>
                        <a:rPr lang="en-US" dirty="0" smtClean="0"/>
                        <a:t> </a:t>
                      </a:r>
                      <a:r>
                        <a:rPr lang="en-US" dirty="0" err="1" smtClean="0"/>
                        <a:t>que</a:t>
                      </a:r>
                      <a:r>
                        <a:rPr lang="en-US" dirty="0" smtClean="0"/>
                        <a:t> </a:t>
                      </a:r>
                      <a:r>
                        <a:rPr lang="en-US" dirty="0" err="1" smtClean="0"/>
                        <a:t>entidades</a:t>
                      </a:r>
                      <a:r>
                        <a:rPr lang="en-US" baseline="0" dirty="0" smtClean="0"/>
                        <a:t> </a:t>
                      </a:r>
                      <a:r>
                        <a:rPr lang="en-US" baseline="0" dirty="0" err="1" smtClean="0"/>
                        <a:t>están</a:t>
                      </a:r>
                      <a:r>
                        <a:rPr lang="en-US" baseline="0" dirty="0" smtClean="0"/>
                        <a:t> </a:t>
                      </a:r>
                      <a:r>
                        <a:rPr lang="en-US" baseline="0" dirty="0" err="1" smtClean="0"/>
                        <a:t>obligaas</a:t>
                      </a:r>
                      <a:r>
                        <a:rPr lang="en-US" baseline="0" dirty="0" smtClean="0"/>
                        <a:t> a </a:t>
                      </a:r>
                      <a:r>
                        <a:rPr lang="en-US" baseline="0" dirty="0" err="1" smtClean="0"/>
                        <a:t>presentar</a:t>
                      </a:r>
                      <a:r>
                        <a:rPr lang="en-US" baseline="0" dirty="0" smtClean="0"/>
                        <a:t> </a:t>
                      </a:r>
                      <a:r>
                        <a:rPr lang="en-US" baseline="0" dirty="0" err="1" smtClean="0"/>
                        <a:t>estados</a:t>
                      </a:r>
                      <a:r>
                        <a:rPr lang="en-US" baseline="0" dirty="0" smtClean="0"/>
                        <a:t> </a:t>
                      </a:r>
                      <a:r>
                        <a:rPr lang="en-US" baseline="0" dirty="0" err="1" smtClean="0"/>
                        <a:t>financieros</a:t>
                      </a:r>
                      <a:r>
                        <a:rPr lang="en-US" baseline="0" dirty="0" smtClean="0"/>
                        <a:t>, la </a:t>
                      </a:r>
                      <a:r>
                        <a:rPr lang="en-US" baseline="0" dirty="0" err="1" smtClean="0"/>
                        <a:t>frecuencia</a:t>
                      </a:r>
                      <a:r>
                        <a:rPr lang="en-US" baseline="0" dirty="0" smtClean="0"/>
                        <a:t> o </a:t>
                      </a:r>
                      <a:r>
                        <a:rPr lang="en-US" baseline="0" dirty="0" err="1" smtClean="0"/>
                        <a:t>cuanto</a:t>
                      </a:r>
                      <a:r>
                        <a:rPr lang="en-US" baseline="0" dirty="0" smtClean="0"/>
                        <a:t> </a:t>
                      </a:r>
                      <a:r>
                        <a:rPr lang="en-US" baseline="0" dirty="0" err="1" smtClean="0"/>
                        <a:t>tiempo</a:t>
                      </a:r>
                      <a:r>
                        <a:rPr lang="en-US" baseline="0" dirty="0" smtClean="0"/>
                        <a:t> </a:t>
                      </a:r>
                      <a:r>
                        <a:rPr lang="en-US" baseline="0" dirty="0" err="1" smtClean="0"/>
                        <a:t>debe</a:t>
                      </a:r>
                      <a:r>
                        <a:rPr lang="en-US" baseline="0" dirty="0" smtClean="0"/>
                        <a:t> </a:t>
                      </a:r>
                      <a:r>
                        <a:rPr lang="en-US" baseline="0" dirty="0" err="1" smtClean="0"/>
                        <a:t>transurrir</a:t>
                      </a:r>
                      <a:r>
                        <a:rPr lang="en-US" baseline="0" dirty="0" smtClean="0"/>
                        <a:t> entre la </a:t>
                      </a:r>
                      <a:r>
                        <a:rPr lang="en-US" baseline="0" dirty="0" err="1" smtClean="0"/>
                        <a:t>emisión</a:t>
                      </a:r>
                      <a:r>
                        <a:rPr lang="en-US" baseline="0" dirty="0" smtClean="0"/>
                        <a:t> de un </a:t>
                      </a:r>
                      <a:r>
                        <a:rPr lang="en-US" baseline="0" dirty="0" err="1" smtClean="0"/>
                        <a:t>informe</a:t>
                      </a:r>
                      <a:r>
                        <a:rPr lang="en-US" baseline="0" dirty="0" smtClean="0"/>
                        <a:t> a </a:t>
                      </a:r>
                      <a:r>
                        <a:rPr lang="en-US" baseline="0" dirty="0" err="1" smtClean="0"/>
                        <a:t>otro</a:t>
                      </a:r>
                      <a:r>
                        <a:rPr lang="en-US" baseline="0" dirty="0" smtClean="0"/>
                        <a:t>.</a:t>
                      </a:r>
                    </a:p>
                    <a:p>
                      <a:endParaRPr lang="en-US" baseline="0" dirty="0" smtClean="0"/>
                    </a:p>
                    <a:p>
                      <a:r>
                        <a:rPr lang="es-ES" sz="1800" b="0" i="0" u="none" strike="noStrike" kern="1200" baseline="0" dirty="0" smtClean="0">
                          <a:solidFill>
                            <a:schemeClr val="dk1"/>
                          </a:solidFill>
                          <a:latin typeface="+mn-lt"/>
                          <a:ea typeface="+mn-ea"/>
                          <a:cs typeface="+mn-cs"/>
                        </a:rPr>
                        <a:t>No requiere presentar el estado de variaciones en el capital contable y sugiere el de cambios en la situación financiera, sin que esto sea un requerimiento.</a:t>
                      </a:r>
                    </a:p>
                  </a:txBody>
                  <a:tcPr/>
                </a:tc>
              </a:tr>
            </a:tbl>
          </a:graphicData>
        </a:graphic>
      </p:graphicFrame>
      <p:sp>
        <p:nvSpPr>
          <p:cNvPr id="4" name="Title 1"/>
          <p:cNvSpPr txBox="1">
            <a:spLocks/>
          </p:cNvSpPr>
          <p:nvPr/>
        </p:nvSpPr>
        <p:spPr>
          <a:xfrm>
            <a:off x="874220" y="363818"/>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b="1" dirty="0" smtClean="0"/>
              <a:t>NIF B-9 /Información financiera a fechas intermedias</a:t>
            </a:r>
            <a:r>
              <a:rPr lang="es-ES" dirty="0" smtClean="0"/>
              <a:t> </a:t>
            </a:r>
            <a:endParaRPr lang="en-US" dirty="0"/>
          </a:p>
        </p:txBody>
      </p:sp>
    </p:spTree>
    <p:extLst>
      <p:ext uri="{BB962C8B-B14F-4D97-AF65-F5344CB8AC3E}">
        <p14:creationId xmlns:p14="http://schemas.microsoft.com/office/powerpoint/2010/main" val="420090970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112</TotalTime>
  <Words>1264</Words>
  <Application>Microsoft Macintosh PowerPoint</Application>
  <PresentationFormat>Personalizado</PresentationFormat>
  <Paragraphs>105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Ion</vt:lpstr>
      <vt:lpstr> Contabilidad Internacional   NIF , IFRS &amp; ASC=USGAAP T4</vt:lpstr>
      <vt:lpstr>Equivalencias</vt:lpstr>
      <vt:lpstr>NIF B-5 /Información financiera por segmentos </vt:lpstr>
      <vt:lpstr>NIF B-7 /Adquisiciones de negocios </vt:lpstr>
      <vt:lpstr>Presentación de PowerPoint</vt:lpstr>
      <vt:lpstr>NIF B-8 /Estados financieros consolidados o combinados </vt:lpstr>
      <vt:lpstr>Presentación de PowerPoint</vt:lpstr>
      <vt:lpstr>NIF B-9 /Información financiera a fechas intermedias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Contabilidad Internacional   NIF , IFRS &amp; ASC=USGAAP T4</dc:title>
  <dc:creator>Cuadras, Viridiana (MX37)</dc:creator>
  <cp:lastModifiedBy>Sergio Cacho</cp:lastModifiedBy>
  <cp:revision>3</cp:revision>
  <dcterms:created xsi:type="dcterms:W3CDTF">2015-07-30T03:28:01Z</dcterms:created>
  <dcterms:modified xsi:type="dcterms:W3CDTF">2015-08-01T03:59:46Z</dcterms:modified>
</cp:coreProperties>
</file>