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4" r:id="rId1"/>
  </p:sldMasterIdLst>
  <p:notesMasterIdLst>
    <p:notesMasterId r:id="rId13"/>
  </p:notesMasterIdLst>
  <p:handoutMasterIdLst>
    <p:handoutMasterId r:id="rId14"/>
  </p:handoutMasterIdLst>
  <p:sldIdLst>
    <p:sldId id="821" r:id="rId2"/>
    <p:sldId id="847" r:id="rId3"/>
    <p:sldId id="848" r:id="rId4"/>
    <p:sldId id="849" r:id="rId5"/>
    <p:sldId id="850" r:id="rId6"/>
    <p:sldId id="851" r:id="rId7"/>
    <p:sldId id="846" r:id="rId8"/>
    <p:sldId id="852" r:id="rId9"/>
    <p:sldId id="854" r:id="rId10"/>
    <p:sldId id="855" r:id="rId11"/>
    <p:sldId id="853" r:id="rId12"/>
  </p:sldIdLst>
  <p:sldSz cx="9144000" cy="6858000" type="screen4x3"/>
  <p:notesSz cx="7053263" cy="93091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gio Cacho" initials="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18" autoAdjust="0"/>
    <p:restoredTop sz="99275" autoAdjust="0"/>
  </p:normalViewPr>
  <p:slideViewPr>
    <p:cSldViewPr>
      <p:cViewPr>
        <p:scale>
          <a:sx n="108" d="100"/>
          <a:sy n="108" d="100"/>
        </p:scale>
        <p:origin x="-512" y="8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93696-775D-8241-B949-EB895D7C70D0}" type="doc">
      <dgm:prSet loTypeId="urn:microsoft.com/office/officeart/2009/3/layout/StepUp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08C2499-052C-5644-9213-68D4FBBB9C57}">
      <dgm:prSet phldrT="[Texto]"/>
      <dgm:spPr/>
      <dgm:t>
        <a:bodyPr/>
        <a:lstStyle/>
        <a:p>
          <a:r>
            <a:rPr lang="es-ES" dirty="0" smtClean="0"/>
            <a:t>Trascendencia económica</a:t>
          </a:r>
          <a:endParaRPr lang="es-ES" dirty="0"/>
        </a:p>
      </dgm:t>
    </dgm:pt>
    <dgm:pt modelId="{A6D21A34-BB62-A04D-92ED-13DF5E9828EB}" type="parTrans" cxnId="{5395D372-23C9-104E-A0A7-742FD2277976}">
      <dgm:prSet/>
      <dgm:spPr/>
      <dgm:t>
        <a:bodyPr/>
        <a:lstStyle/>
        <a:p>
          <a:endParaRPr lang="es-ES"/>
        </a:p>
      </dgm:t>
    </dgm:pt>
    <dgm:pt modelId="{2D0F18E2-ED46-9743-B5CF-38052F46AD7E}" type="sibTrans" cxnId="{5395D372-23C9-104E-A0A7-742FD2277976}">
      <dgm:prSet/>
      <dgm:spPr/>
      <dgm:t>
        <a:bodyPr/>
        <a:lstStyle/>
        <a:p>
          <a:endParaRPr lang="es-ES"/>
        </a:p>
      </dgm:t>
    </dgm:pt>
    <dgm:pt modelId="{A465F929-0BFB-1143-87FF-A37C3E5F747B}">
      <dgm:prSet phldrT="[Texto]"/>
      <dgm:spPr/>
      <dgm:t>
        <a:bodyPr/>
        <a:lstStyle/>
        <a:p>
          <a:r>
            <a:rPr lang="es-ES" dirty="0" smtClean="0"/>
            <a:t>Trascendencia social</a:t>
          </a:r>
          <a:endParaRPr lang="es-ES" dirty="0"/>
        </a:p>
      </dgm:t>
    </dgm:pt>
    <dgm:pt modelId="{B0A9CAFC-22E3-9444-AE94-D5ADEF9057ED}" type="parTrans" cxnId="{5ADCBBD9-A253-2B44-8755-9E510454F254}">
      <dgm:prSet/>
      <dgm:spPr/>
      <dgm:t>
        <a:bodyPr/>
        <a:lstStyle/>
        <a:p>
          <a:endParaRPr lang="es-ES"/>
        </a:p>
      </dgm:t>
    </dgm:pt>
    <dgm:pt modelId="{0FEB3B32-A4CA-464E-8957-71ED3094D092}" type="sibTrans" cxnId="{5ADCBBD9-A253-2B44-8755-9E510454F254}">
      <dgm:prSet/>
      <dgm:spPr/>
      <dgm:t>
        <a:bodyPr/>
        <a:lstStyle/>
        <a:p>
          <a:endParaRPr lang="es-ES"/>
        </a:p>
      </dgm:t>
    </dgm:pt>
    <dgm:pt modelId="{4808D78B-9051-DE4B-8584-F2C8B752CB82}">
      <dgm:prSet phldrT="[Texto]"/>
      <dgm:spPr/>
      <dgm:t>
        <a:bodyPr/>
        <a:lstStyle/>
        <a:p>
          <a:r>
            <a:rPr lang="es-ES" dirty="0" smtClean="0"/>
            <a:t>¿Ética y valores en los negocios?</a:t>
          </a:r>
          <a:endParaRPr lang="es-ES" dirty="0"/>
        </a:p>
      </dgm:t>
    </dgm:pt>
    <dgm:pt modelId="{B3243F13-E0AC-1647-982D-11CD654D4A96}" type="parTrans" cxnId="{5A2F575B-1A14-BE42-AC46-76C1A86DBDFA}">
      <dgm:prSet/>
      <dgm:spPr/>
      <dgm:t>
        <a:bodyPr/>
        <a:lstStyle/>
        <a:p>
          <a:endParaRPr lang="es-ES"/>
        </a:p>
      </dgm:t>
    </dgm:pt>
    <dgm:pt modelId="{3DC785AB-57A5-E245-9641-3524C2BEA53A}" type="sibTrans" cxnId="{5A2F575B-1A14-BE42-AC46-76C1A86DBDFA}">
      <dgm:prSet/>
      <dgm:spPr/>
      <dgm:t>
        <a:bodyPr/>
        <a:lstStyle/>
        <a:p>
          <a:endParaRPr lang="es-ES"/>
        </a:p>
      </dgm:t>
    </dgm:pt>
    <dgm:pt modelId="{219743EA-B3C3-BF4D-8F0F-E862566D3F76}" type="pres">
      <dgm:prSet presAssocID="{A1093696-775D-8241-B949-EB895D7C70D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378BDBDA-64F1-A540-AAB4-459BBF0A1562}" type="pres">
      <dgm:prSet presAssocID="{408C2499-052C-5644-9213-68D4FBBB9C57}" presName="composite" presStyleCnt="0"/>
      <dgm:spPr/>
    </dgm:pt>
    <dgm:pt modelId="{50DF88DE-AC31-4B43-A4A7-5381E700B682}" type="pres">
      <dgm:prSet presAssocID="{408C2499-052C-5644-9213-68D4FBBB9C57}" presName="LShape" presStyleLbl="alignNode1" presStyleIdx="0" presStyleCnt="5"/>
      <dgm:spPr/>
    </dgm:pt>
    <dgm:pt modelId="{9DBCBAB9-1F97-674C-845A-2A43E868AD1A}" type="pres">
      <dgm:prSet presAssocID="{408C2499-052C-5644-9213-68D4FBBB9C57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3B8AC00-AC35-9F4B-B8B3-17B3A72B9A68}" type="pres">
      <dgm:prSet presAssocID="{408C2499-052C-5644-9213-68D4FBBB9C57}" presName="Triangle" presStyleLbl="alignNode1" presStyleIdx="1" presStyleCnt="5"/>
      <dgm:spPr/>
    </dgm:pt>
    <dgm:pt modelId="{0CA6A460-9EE6-2040-8C5C-5BC9B599291D}" type="pres">
      <dgm:prSet presAssocID="{2D0F18E2-ED46-9743-B5CF-38052F46AD7E}" presName="sibTrans" presStyleCnt="0"/>
      <dgm:spPr/>
    </dgm:pt>
    <dgm:pt modelId="{7C0F2809-C1B9-6C46-A5F5-427697C36F90}" type="pres">
      <dgm:prSet presAssocID="{2D0F18E2-ED46-9743-B5CF-38052F46AD7E}" presName="space" presStyleCnt="0"/>
      <dgm:spPr/>
    </dgm:pt>
    <dgm:pt modelId="{4A971BA7-8063-CE4E-8285-9188349B0705}" type="pres">
      <dgm:prSet presAssocID="{A465F929-0BFB-1143-87FF-A37C3E5F747B}" presName="composite" presStyleCnt="0"/>
      <dgm:spPr/>
    </dgm:pt>
    <dgm:pt modelId="{13B3920C-6A44-6647-BE65-E4CAE2F7AB4A}" type="pres">
      <dgm:prSet presAssocID="{A465F929-0BFB-1143-87FF-A37C3E5F747B}" presName="LShape" presStyleLbl="alignNode1" presStyleIdx="2" presStyleCnt="5"/>
      <dgm:spPr/>
    </dgm:pt>
    <dgm:pt modelId="{9126DB04-D4B9-764A-BE08-5712B2D4FA21}" type="pres">
      <dgm:prSet presAssocID="{A465F929-0BFB-1143-87FF-A37C3E5F747B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95B09AC-88B0-484C-830F-65870EC0CAAE}" type="pres">
      <dgm:prSet presAssocID="{A465F929-0BFB-1143-87FF-A37C3E5F747B}" presName="Triangle" presStyleLbl="alignNode1" presStyleIdx="3" presStyleCnt="5"/>
      <dgm:spPr/>
    </dgm:pt>
    <dgm:pt modelId="{003DB8C9-9E8F-AD48-B91C-F4DC9B105094}" type="pres">
      <dgm:prSet presAssocID="{0FEB3B32-A4CA-464E-8957-71ED3094D092}" presName="sibTrans" presStyleCnt="0"/>
      <dgm:spPr/>
    </dgm:pt>
    <dgm:pt modelId="{83B45E60-DA64-984F-A0BD-5C9EEF2314DF}" type="pres">
      <dgm:prSet presAssocID="{0FEB3B32-A4CA-464E-8957-71ED3094D092}" presName="space" presStyleCnt="0"/>
      <dgm:spPr/>
    </dgm:pt>
    <dgm:pt modelId="{0782ED28-30B3-5545-8F0D-B0F02ACFDA07}" type="pres">
      <dgm:prSet presAssocID="{4808D78B-9051-DE4B-8584-F2C8B752CB82}" presName="composite" presStyleCnt="0"/>
      <dgm:spPr/>
    </dgm:pt>
    <dgm:pt modelId="{017105CA-9FCC-464A-9C21-14F4AD7BAB23}" type="pres">
      <dgm:prSet presAssocID="{4808D78B-9051-DE4B-8584-F2C8B752CB82}" presName="LShape" presStyleLbl="alignNode1" presStyleIdx="4" presStyleCnt="5"/>
      <dgm:spPr/>
    </dgm:pt>
    <dgm:pt modelId="{85656621-D9EB-E34F-B07D-C8A35F1C900B}" type="pres">
      <dgm:prSet presAssocID="{4808D78B-9051-DE4B-8584-F2C8B752CB82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075B86D-9B44-D54A-BAA5-1F5AD2FAB461}" type="presOf" srcId="{A1093696-775D-8241-B949-EB895D7C70D0}" destId="{219743EA-B3C3-BF4D-8F0F-E862566D3F76}" srcOrd="0" destOrd="0" presId="urn:microsoft.com/office/officeart/2009/3/layout/StepUpProcess"/>
    <dgm:cxn modelId="{5ADCBBD9-A253-2B44-8755-9E510454F254}" srcId="{A1093696-775D-8241-B949-EB895D7C70D0}" destId="{A465F929-0BFB-1143-87FF-A37C3E5F747B}" srcOrd="1" destOrd="0" parTransId="{B0A9CAFC-22E3-9444-AE94-D5ADEF9057ED}" sibTransId="{0FEB3B32-A4CA-464E-8957-71ED3094D092}"/>
    <dgm:cxn modelId="{5395D372-23C9-104E-A0A7-742FD2277976}" srcId="{A1093696-775D-8241-B949-EB895D7C70D0}" destId="{408C2499-052C-5644-9213-68D4FBBB9C57}" srcOrd="0" destOrd="0" parTransId="{A6D21A34-BB62-A04D-92ED-13DF5E9828EB}" sibTransId="{2D0F18E2-ED46-9743-B5CF-38052F46AD7E}"/>
    <dgm:cxn modelId="{40DDF558-D009-9247-8EB1-CE89E1D0B2FD}" type="presOf" srcId="{408C2499-052C-5644-9213-68D4FBBB9C57}" destId="{9DBCBAB9-1F97-674C-845A-2A43E868AD1A}" srcOrd="0" destOrd="0" presId="urn:microsoft.com/office/officeart/2009/3/layout/StepUpProcess"/>
    <dgm:cxn modelId="{078DE661-DDD1-5B45-9007-B9341AB8D13F}" type="presOf" srcId="{A465F929-0BFB-1143-87FF-A37C3E5F747B}" destId="{9126DB04-D4B9-764A-BE08-5712B2D4FA21}" srcOrd="0" destOrd="0" presId="urn:microsoft.com/office/officeart/2009/3/layout/StepUpProcess"/>
    <dgm:cxn modelId="{5A2F575B-1A14-BE42-AC46-76C1A86DBDFA}" srcId="{A1093696-775D-8241-B949-EB895D7C70D0}" destId="{4808D78B-9051-DE4B-8584-F2C8B752CB82}" srcOrd="2" destOrd="0" parTransId="{B3243F13-E0AC-1647-982D-11CD654D4A96}" sibTransId="{3DC785AB-57A5-E245-9641-3524C2BEA53A}"/>
    <dgm:cxn modelId="{641DC95B-A4FE-7F43-8936-D02CD06746B4}" type="presOf" srcId="{4808D78B-9051-DE4B-8584-F2C8B752CB82}" destId="{85656621-D9EB-E34F-B07D-C8A35F1C900B}" srcOrd="0" destOrd="0" presId="urn:microsoft.com/office/officeart/2009/3/layout/StepUpProcess"/>
    <dgm:cxn modelId="{FD6267F9-1172-8B4A-8278-896546011A5D}" type="presParOf" srcId="{219743EA-B3C3-BF4D-8F0F-E862566D3F76}" destId="{378BDBDA-64F1-A540-AAB4-459BBF0A1562}" srcOrd="0" destOrd="0" presId="urn:microsoft.com/office/officeart/2009/3/layout/StepUpProcess"/>
    <dgm:cxn modelId="{ED7D5533-7E9A-2549-A180-E3543202BEC0}" type="presParOf" srcId="{378BDBDA-64F1-A540-AAB4-459BBF0A1562}" destId="{50DF88DE-AC31-4B43-A4A7-5381E700B682}" srcOrd="0" destOrd="0" presId="urn:microsoft.com/office/officeart/2009/3/layout/StepUpProcess"/>
    <dgm:cxn modelId="{1A1ED555-0D30-474F-AD3D-C2D5C5BBB001}" type="presParOf" srcId="{378BDBDA-64F1-A540-AAB4-459BBF0A1562}" destId="{9DBCBAB9-1F97-674C-845A-2A43E868AD1A}" srcOrd="1" destOrd="0" presId="urn:microsoft.com/office/officeart/2009/3/layout/StepUpProcess"/>
    <dgm:cxn modelId="{7B0B5917-0FF0-974E-BD8B-21B9777733AC}" type="presParOf" srcId="{378BDBDA-64F1-A540-AAB4-459BBF0A1562}" destId="{63B8AC00-AC35-9F4B-B8B3-17B3A72B9A68}" srcOrd="2" destOrd="0" presId="urn:microsoft.com/office/officeart/2009/3/layout/StepUpProcess"/>
    <dgm:cxn modelId="{CD93BDB2-82F7-0440-B5D6-2EA015FD0B21}" type="presParOf" srcId="{219743EA-B3C3-BF4D-8F0F-E862566D3F76}" destId="{0CA6A460-9EE6-2040-8C5C-5BC9B599291D}" srcOrd="1" destOrd="0" presId="urn:microsoft.com/office/officeart/2009/3/layout/StepUpProcess"/>
    <dgm:cxn modelId="{7DC2D3A6-FDE4-D44D-BD40-05264DF46178}" type="presParOf" srcId="{0CA6A460-9EE6-2040-8C5C-5BC9B599291D}" destId="{7C0F2809-C1B9-6C46-A5F5-427697C36F90}" srcOrd="0" destOrd="0" presId="urn:microsoft.com/office/officeart/2009/3/layout/StepUpProcess"/>
    <dgm:cxn modelId="{02045FF3-BA78-264C-A665-6890228EB535}" type="presParOf" srcId="{219743EA-B3C3-BF4D-8F0F-E862566D3F76}" destId="{4A971BA7-8063-CE4E-8285-9188349B0705}" srcOrd="2" destOrd="0" presId="urn:microsoft.com/office/officeart/2009/3/layout/StepUpProcess"/>
    <dgm:cxn modelId="{737AD008-339F-F046-8348-FBE4728D489B}" type="presParOf" srcId="{4A971BA7-8063-CE4E-8285-9188349B0705}" destId="{13B3920C-6A44-6647-BE65-E4CAE2F7AB4A}" srcOrd="0" destOrd="0" presId="urn:microsoft.com/office/officeart/2009/3/layout/StepUpProcess"/>
    <dgm:cxn modelId="{37DCD16E-C236-DC41-8516-719375131CAA}" type="presParOf" srcId="{4A971BA7-8063-CE4E-8285-9188349B0705}" destId="{9126DB04-D4B9-764A-BE08-5712B2D4FA21}" srcOrd="1" destOrd="0" presId="urn:microsoft.com/office/officeart/2009/3/layout/StepUpProcess"/>
    <dgm:cxn modelId="{BC28B443-A180-9349-9854-A7E35581BE2E}" type="presParOf" srcId="{4A971BA7-8063-CE4E-8285-9188349B0705}" destId="{D95B09AC-88B0-484C-830F-65870EC0CAAE}" srcOrd="2" destOrd="0" presId="urn:microsoft.com/office/officeart/2009/3/layout/StepUpProcess"/>
    <dgm:cxn modelId="{C0EA1F16-DB44-184F-944A-BB3BB8B7A02C}" type="presParOf" srcId="{219743EA-B3C3-BF4D-8F0F-E862566D3F76}" destId="{003DB8C9-9E8F-AD48-B91C-F4DC9B105094}" srcOrd="3" destOrd="0" presId="urn:microsoft.com/office/officeart/2009/3/layout/StepUpProcess"/>
    <dgm:cxn modelId="{692ABCD7-4719-9F43-A040-05C1EA4C9F48}" type="presParOf" srcId="{003DB8C9-9E8F-AD48-B91C-F4DC9B105094}" destId="{83B45E60-DA64-984F-A0BD-5C9EEF2314DF}" srcOrd="0" destOrd="0" presId="urn:microsoft.com/office/officeart/2009/3/layout/StepUpProcess"/>
    <dgm:cxn modelId="{A7C4FFD3-4A6C-5F45-B6B7-BB700C056587}" type="presParOf" srcId="{219743EA-B3C3-BF4D-8F0F-E862566D3F76}" destId="{0782ED28-30B3-5545-8F0D-B0F02ACFDA07}" srcOrd="4" destOrd="0" presId="urn:microsoft.com/office/officeart/2009/3/layout/StepUpProcess"/>
    <dgm:cxn modelId="{70C737ED-65D7-6449-81CA-839A67A4BF67}" type="presParOf" srcId="{0782ED28-30B3-5545-8F0D-B0F02ACFDA07}" destId="{017105CA-9FCC-464A-9C21-14F4AD7BAB23}" srcOrd="0" destOrd="0" presId="urn:microsoft.com/office/officeart/2009/3/layout/StepUpProcess"/>
    <dgm:cxn modelId="{86F0EEE9-88D2-F64B-817A-E2734AEE1152}" type="presParOf" srcId="{0782ED28-30B3-5545-8F0D-B0F02ACFDA07}" destId="{85656621-D9EB-E34F-B07D-C8A35F1C900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DF88DE-AC31-4B43-A4A7-5381E700B682}">
      <dsp:nvSpPr>
        <dsp:cNvPr id="0" name=""/>
        <dsp:cNvSpPr/>
      </dsp:nvSpPr>
      <dsp:spPr>
        <a:xfrm rot="5400000">
          <a:off x="1408590" y="596146"/>
          <a:ext cx="1028675" cy="1711692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DBCBAB9-1F97-674C-845A-2A43E868AD1A}">
      <dsp:nvSpPr>
        <dsp:cNvPr id="0" name=""/>
        <dsp:cNvSpPr/>
      </dsp:nvSpPr>
      <dsp:spPr>
        <a:xfrm>
          <a:off x="1236879" y="1107574"/>
          <a:ext cx="1545325" cy="1354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Trascendencia económica</a:t>
          </a:r>
          <a:endParaRPr lang="es-ES" sz="1800" kern="1200" dirty="0"/>
        </a:p>
      </dsp:txBody>
      <dsp:txXfrm>
        <a:off x="1236879" y="1107574"/>
        <a:ext cx="1545325" cy="1354568"/>
      </dsp:txXfrm>
    </dsp:sp>
    <dsp:sp modelId="{63B8AC00-AC35-9F4B-B8B3-17B3A72B9A68}">
      <dsp:nvSpPr>
        <dsp:cNvPr id="0" name=""/>
        <dsp:cNvSpPr/>
      </dsp:nvSpPr>
      <dsp:spPr>
        <a:xfrm>
          <a:off x="2490633" y="470129"/>
          <a:ext cx="291570" cy="291570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B3920C-6A44-6647-BE65-E4CAE2F7AB4A}">
      <dsp:nvSpPr>
        <dsp:cNvPr id="0" name=""/>
        <dsp:cNvSpPr/>
      </dsp:nvSpPr>
      <dsp:spPr>
        <a:xfrm rot="5400000">
          <a:off x="3300371" y="128023"/>
          <a:ext cx="1028675" cy="1711692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26DB04-D4B9-764A-BE08-5712B2D4FA21}">
      <dsp:nvSpPr>
        <dsp:cNvPr id="0" name=""/>
        <dsp:cNvSpPr/>
      </dsp:nvSpPr>
      <dsp:spPr>
        <a:xfrm>
          <a:off x="3128659" y="639451"/>
          <a:ext cx="1545325" cy="1354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Trascendencia social</a:t>
          </a:r>
          <a:endParaRPr lang="es-ES" sz="1800" kern="1200" dirty="0"/>
        </a:p>
      </dsp:txBody>
      <dsp:txXfrm>
        <a:off x="3128659" y="639451"/>
        <a:ext cx="1545325" cy="1354568"/>
      </dsp:txXfrm>
    </dsp:sp>
    <dsp:sp modelId="{D95B09AC-88B0-484C-830F-65870EC0CAAE}">
      <dsp:nvSpPr>
        <dsp:cNvPr id="0" name=""/>
        <dsp:cNvSpPr/>
      </dsp:nvSpPr>
      <dsp:spPr>
        <a:xfrm>
          <a:off x="4382414" y="2006"/>
          <a:ext cx="291570" cy="291570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7105CA-9FCC-464A-9C21-14F4AD7BAB23}">
      <dsp:nvSpPr>
        <dsp:cNvPr id="0" name=""/>
        <dsp:cNvSpPr/>
      </dsp:nvSpPr>
      <dsp:spPr>
        <a:xfrm rot="5400000">
          <a:off x="5192151" y="-340099"/>
          <a:ext cx="1028675" cy="1711692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5656621-D9EB-E34F-B07D-C8A35F1C900B}">
      <dsp:nvSpPr>
        <dsp:cNvPr id="0" name=""/>
        <dsp:cNvSpPr/>
      </dsp:nvSpPr>
      <dsp:spPr>
        <a:xfrm>
          <a:off x="5020440" y="171328"/>
          <a:ext cx="1545325" cy="1354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¿Ética y valores en los negocios?</a:t>
          </a:r>
          <a:endParaRPr lang="es-ES" sz="1800" kern="1200" dirty="0"/>
        </a:p>
      </dsp:txBody>
      <dsp:txXfrm>
        <a:off x="5020440" y="171328"/>
        <a:ext cx="1545325" cy="1354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95218" y="2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42031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95218" y="8842031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5568AE69-2B24-4468-8BA9-1F046508FBC2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970445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 txBox="1">
            <a:spLocks noGrp="1"/>
          </p:cNvSpPr>
          <p:nvPr>
            <p:ph type="hdr" sz="quarter"/>
          </p:nvPr>
        </p:nvSpPr>
        <p:spPr>
          <a:xfrm>
            <a:off x="0" y="2"/>
            <a:ext cx="3056414" cy="465455"/>
          </a:xfrm>
          <a:prstGeom prst="rect">
            <a:avLst/>
          </a:prstGeom>
          <a:noFill/>
          <a:ln>
            <a:noFill/>
          </a:ln>
        </p:spPr>
        <p:txBody>
          <a:bodyPr vert="horz" wrap="square" lIns="93497" tIns="46749" rIns="93497" bIns="46749" anchor="t" anchorCtr="0" compatLnSpc="1"/>
          <a:lstStyle>
            <a:lvl1pPr marL="0" marR="0" lvl="0" indent="0" algn="l" defTabSz="93497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s-ES"/>
          </a:p>
        </p:txBody>
      </p:sp>
      <p:sp>
        <p:nvSpPr>
          <p:cNvPr id="3" name="2 Marcador de fecha"/>
          <p:cNvSpPr txBox="1">
            <a:spLocks noGrp="1"/>
          </p:cNvSpPr>
          <p:nvPr>
            <p:ph type="dt" idx="1"/>
          </p:nvPr>
        </p:nvSpPr>
        <p:spPr>
          <a:xfrm>
            <a:off x="3995213" y="2"/>
            <a:ext cx="3056414" cy="465455"/>
          </a:xfrm>
          <a:prstGeom prst="rect">
            <a:avLst/>
          </a:prstGeom>
          <a:noFill/>
          <a:ln>
            <a:noFill/>
          </a:ln>
        </p:spPr>
        <p:txBody>
          <a:bodyPr vert="horz" wrap="square" lIns="93497" tIns="46749" rIns="93497" bIns="46749" anchor="t" anchorCtr="0" compatLnSpc="1"/>
          <a:lstStyle>
            <a:lvl1pPr marL="0" marR="0" lvl="0" indent="0" algn="r" defTabSz="93497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4 Marcador de notas"/>
          <p:cNvSpPr txBox="1">
            <a:spLocks noGrp="1"/>
          </p:cNvSpPr>
          <p:nvPr>
            <p:ph type="body" sz="quarter" idx="3"/>
          </p:nvPr>
        </p:nvSpPr>
        <p:spPr>
          <a:xfrm>
            <a:off x="705327" y="4421825"/>
            <a:ext cx="5642610" cy="4189095"/>
          </a:xfrm>
          <a:prstGeom prst="rect">
            <a:avLst/>
          </a:prstGeom>
          <a:noFill/>
          <a:ln>
            <a:noFill/>
          </a:ln>
        </p:spPr>
        <p:txBody>
          <a:bodyPr vert="horz" wrap="square" lIns="93497" tIns="46749" rIns="93497" bIns="46749" anchor="t" anchorCtr="0" compatLnSpc="1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 txBox="1">
            <a:spLocks noGrp="1"/>
          </p:cNvSpPr>
          <p:nvPr>
            <p:ph type="ftr" sz="quarter" idx="4"/>
          </p:nvPr>
        </p:nvSpPr>
        <p:spPr>
          <a:xfrm>
            <a:off x="0" y="8842026"/>
            <a:ext cx="3056414" cy="465455"/>
          </a:xfrm>
          <a:prstGeom prst="rect">
            <a:avLst/>
          </a:prstGeom>
          <a:noFill/>
          <a:ln>
            <a:noFill/>
          </a:ln>
        </p:spPr>
        <p:txBody>
          <a:bodyPr vert="horz" wrap="square" lIns="93497" tIns="46749" rIns="93497" bIns="46749" anchor="b" anchorCtr="0" compatLnSpc="1"/>
          <a:lstStyle>
            <a:lvl1pPr marL="0" marR="0" lvl="0" indent="0" algn="l" defTabSz="93497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s-ES"/>
          </a:p>
        </p:txBody>
      </p:sp>
      <p:sp>
        <p:nvSpPr>
          <p:cNvPr id="7" name="6 Marcador de número de diapositiva"/>
          <p:cNvSpPr txBox="1">
            <a:spLocks noGrp="1"/>
          </p:cNvSpPr>
          <p:nvPr>
            <p:ph type="sldNum" sz="quarter" idx="5"/>
          </p:nvPr>
        </p:nvSpPr>
        <p:spPr>
          <a:xfrm>
            <a:off x="3995213" y="8842026"/>
            <a:ext cx="3056414" cy="465455"/>
          </a:xfrm>
          <a:prstGeom prst="rect">
            <a:avLst/>
          </a:prstGeom>
          <a:noFill/>
          <a:ln>
            <a:noFill/>
          </a:ln>
        </p:spPr>
        <p:txBody>
          <a:bodyPr vert="horz" wrap="square" lIns="93497" tIns="46749" rIns="93497" bIns="46749" anchor="b" anchorCtr="0" compatLnSpc="1"/>
          <a:lstStyle>
            <a:lvl1pPr marL="0" marR="0" lvl="0" indent="0" algn="r" defTabSz="93497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C582E5A-E51E-41A0-AB71-D954A7667F42}" type="slidenum">
              <a:rPr/>
              <a:pPr lvl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27788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s-E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s-E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s-E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s-E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s-E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pPr lvl="0"/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ES" smtClean="0"/>
              <a:t>Ap.Paterno, Materno y Nombre; Ap.Paterno, Materno y Nombre; Ap. Paterno, Materno y Nombre.           Titulo del proyecto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88024" y="6165304"/>
            <a:ext cx="648072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pPr lvl="0"/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ES" smtClean="0"/>
              <a:t>Ap.Paterno, Materno y Nombre; Ap.Paterno, Materno y Nombre; Ap. Paterno, Materno y Nombre.           Titulo del proyecto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88024" y="6165304"/>
            <a:ext cx="648072" cy="365125"/>
          </a:xfrm>
          <a:prstGeom prst="rect">
            <a:avLst/>
          </a:prstGeom>
        </p:spPr>
        <p:txBody>
          <a:bodyPr/>
          <a:lstStyle/>
          <a:p>
            <a:pPr lvl="0"/>
            <a:fld id="{7C856A45-47A1-4A62-826A-BB13DE9F31E5}" type="slidenum">
              <a:rPr lang="es-MX" smtClean="0"/>
              <a:pPr lvl="0"/>
              <a:t>‹Nr.›</a:t>
            </a:fld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ES" smtClean="0"/>
              <a:t>Ap.Paterno, Materno y Nombre; Ap.Paterno, Materno y Nombre; Ap. Paterno, Materno y Nombre.           Titulo del proyecto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48064" y="6165304"/>
            <a:ext cx="1108720" cy="365125"/>
          </a:xfrm>
          <a:prstGeom prst="rect">
            <a:avLst/>
          </a:prstGeom>
        </p:spPr>
        <p:txBody>
          <a:bodyPr/>
          <a:lstStyle/>
          <a:p>
            <a:pPr lvl="0"/>
            <a:fld id="{31BE1303-3F6F-4424-B4A3-D2E339E493AA}" type="slidenum">
              <a:rPr lang="es-MX" smtClean="0"/>
              <a:pPr lvl="0"/>
              <a:t>‹Nr.›</a:t>
            </a:fld>
            <a:endParaRPr lang="es-MX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228184" y="6165304"/>
            <a:ext cx="1108720" cy="365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12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De</a:t>
            </a:r>
            <a:r>
              <a:rPr lang="es-MX" baseline="0" dirty="0" smtClean="0"/>
              <a:t> 75</a:t>
            </a:r>
            <a:endParaRPr lang="es-MX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s-ES" smtClean="0"/>
              <a:t>Ap.Paterno, Materno y Nombre; Ap.Paterno, Materno y Nombre; Ap. Paterno, Materno y Nombre.           Titulo del proyecto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1"/>
          </p:nvPr>
        </p:nvSpPr>
        <p:spPr>
          <a:xfrm>
            <a:off x="4788024" y="6165304"/>
            <a:ext cx="648072" cy="365125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s-MX" smtClean="0"/>
              <a:t>  </a:t>
            </a:r>
            <a:fld id="{EB20E307-CAEE-4641-87A1-11A461F555D7}" type="slidenum">
              <a:rPr lang="es-MX" smtClean="0"/>
              <a:pPr algn="l"/>
              <a:t>‹Nr.›</a:t>
            </a:fld>
            <a:r>
              <a:rPr lang="es-MX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874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pPr lvl="0"/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ES" smtClean="0"/>
              <a:t>Ap.Paterno, Materno y Nombre; Ap.Paterno, Materno y Nombre; Ap. Paterno, Materno y Nombre.           Titulo del proyecto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88024" y="6165304"/>
            <a:ext cx="648072" cy="365125"/>
          </a:xfrm>
          <a:prstGeom prst="rect">
            <a:avLst/>
          </a:prstGeom>
        </p:spPr>
        <p:txBody>
          <a:bodyPr/>
          <a:lstStyle/>
          <a:p>
            <a:pPr lvl="0"/>
            <a:fld id="{620A8E26-DAA9-465F-B2D6-0D0710C17B14}" type="slidenum">
              <a:rPr lang="es-MX" smtClean="0"/>
              <a:pPr lvl="0"/>
              <a:t>‹Nr.›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496992"/>
          </a:xfrm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pPr lvl="0"/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ES" smtClean="0"/>
              <a:t>Ap.Paterno, Materno y Nombre; Ap.Paterno, Materno y Nombre; Ap. Paterno, Materno y Nombre.           Titulo del proyecto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88024" y="6165304"/>
            <a:ext cx="648072" cy="365125"/>
          </a:xfrm>
          <a:prstGeom prst="rect">
            <a:avLst/>
          </a:prstGeom>
        </p:spPr>
        <p:txBody>
          <a:bodyPr/>
          <a:lstStyle/>
          <a:p>
            <a:pPr lvl="0"/>
            <a:fld id="{D8F12BE2-4C56-458B-87D5-8321B974BECB}" type="slidenum">
              <a:rPr lang="es-MX" smtClean="0"/>
              <a:pPr lvl="0"/>
              <a:t>‹Nr.›</a:t>
            </a:fld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pPr lvl="0"/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ES" smtClean="0"/>
              <a:t>Ap.Paterno, Materno y Nombre; Ap.Paterno, Materno y Nombre; Ap. Paterno, Materno y Nombre.           Titulo del proyecto</a:t>
            </a:r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24936" cy="576064"/>
          </a:xfrm>
        </p:spPr>
        <p:txBody>
          <a:bodyPr/>
          <a:lstStyle>
            <a:lvl1pPr marL="0" indent="0" algn="ctr">
              <a:buFontTx/>
              <a:buNone/>
              <a:defRPr sz="3600">
                <a:effectLst>
                  <a:reflection blurRad="6350" endA="300" endPos="0" dir="5400000" sy="-100000" algn="bl" rotWithShape="0"/>
                </a:effectLst>
              </a:defRPr>
            </a:lvl1pPr>
          </a:lstStyle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15616" y="2492896"/>
            <a:ext cx="3346704" cy="347472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788024" y="2492896"/>
            <a:ext cx="3346704" cy="347472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pPr lvl="0"/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ES" smtClean="0"/>
              <a:t>Ap.Paterno, Materno y Nombre; Ap.Paterno, Materno y Nombre; Ap. Paterno, Materno y Nombre.           Titulo del proyecto</a:t>
            </a: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788024" y="6165304"/>
            <a:ext cx="648072" cy="365125"/>
          </a:xfrm>
          <a:prstGeom prst="rect">
            <a:avLst/>
          </a:prstGeom>
        </p:spPr>
        <p:txBody>
          <a:bodyPr/>
          <a:lstStyle/>
          <a:p>
            <a:pPr lvl="0"/>
            <a:fld id="{88CCCD6B-748E-4E66-9791-A154E0D8AE3A}" type="slidenum">
              <a:rPr lang="es-MX" smtClean="0"/>
              <a:pPr lvl="0"/>
              <a:t>‹Nr.›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424984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24936" cy="576064"/>
          </a:xfrm>
        </p:spPr>
        <p:txBody>
          <a:bodyPr/>
          <a:lstStyle>
            <a:lvl1pPr marL="0" indent="0" algn="ctr">
              <a:buFontTx/>
              <a:buNone/>
              <a:defRPr sz="3200">
                <a:effectLst>
                  <a:reflection blurRad="6350" endA="300" endPos="0" dir="5400000" sy="-100000" algn="bl" rotWithShape="0"/>
                </a:effectLst>
              </a:defRPr>
            </a:lvl1pPr>
          </a:lstStyle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pPr lvl="0"/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ES" smtClean="0"/>
              <a:t>Ap.Paterno, Materno y Nombre; Ap.Paterno, Materno y Nombre; Ap. Paterno, Materno y Nombre.           Titulo del proyecto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788024" y="6165304"/>
            <a:ext cx="648072" cy="365125"/>
          </a:xfrm>
          <a:prstGeom prst="rect">
            <a:avLst/>
          </a:prstGeom>
        </p:spPr>
        <p:txBody>
          <a:bodyPr/>
          <a:lstStyle/>
          <a:p>
            <a:pPr lvl="0"/>
            <a:fld id="{EDC13AE6-A8B7-4D69-851D-07592493471C}" type="slidenum">
              <a:rPr lang="es-MX" smtClean="0"/>
              <a:pPr lvl="0"/>
              <a:t>‹Nr.›</a:t>
            </a:fld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pPr lvl="0"/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ES" smtClean="0"/>
              <a:t>Ap.Paterno, Materno y Nombre; Ap.Paterno, Materno y Nombre; Ap. Paterno, Materno y Nombre.           Titulo del proyecto</a:t>
            </a: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788024" y="6165304"/>
            <a:ext cx="648072" cy="365125"/>
          </a:xfrm>
          <a:prstGeom prst="rect">
            <a:avLst/>
          </a:prstGeom>
        </p:spPr>
        <p:txBody>
          <a:bodyPr/>
          <a:lstStyle/>
          <a:p>
            <a:pPr lvl="0"/>
            <a:fld id="{D6D0B41F-51A7-40AE-8E22-17EAE7D363FE}" type="slidenum">
              <a:rPr lang="es-MX" smtClean="0"/>
              <a:pPr lvl="0"/>
              <a:t>‹Nr.›</a:t>
            </a:fld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pPr lvl="0"/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ES" smtClean="0"/>
              <a:t>Ap.Paterno, Materno y Nombre; Ap.Paterno, Materno y Nombre; Ap. Paterno, Materno y Nombre.           Titulo del proyecto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788024" y="6165304"/>
            <a:ext cx="648072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/>
          <a:p>
            <a:pPr lvl="0"/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ES" smtClean="0"/>
              <a:t>Ap.Paterno, Materno y Nombre; Ap.Paterno, Materno y Nombre; Ap. Paterno, Materno y Nombre.           Titulo del proyecto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788024" y="6165304"/>
            <a:ext cx="648072" cy="365125"/>
          </a:xfrm>
          <a:prstGeom prst="rect">
            <a:avLst/>
          </a:prstGeom>
        </p:spPr>
        <p:txBody>
          <a:bodyPr/>
          <a:lstStyle/>
          <a:p>
            <a:pPr lvl="0"/>
            <a:fld id="{860C148D-8A75-47ED-849E-1F8191E0984D}" type="slidenum">
              <a:rPr lang="es-MX" smtClean="0"/>
              <a:pPr lvl="0"/>
              <a:t>‹Nr.›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6410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-2390998" y="3551237"/>
            <a:ext cx="5801073" cy="3720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rgbClr val="000000"/>
                </a:solidFill>
              </a:defRPr>
            </a:lvl1pPr>
          </a:lstStyle>
          <a:p>
            <a:r>
              <a:rPr lang="es-ES" smtClean="0"/>
              <a:t>Ap.Paterno, Materno y Nombre; Ap.Paterno, Materno y Nombre; Ap. Paterno, Materno y Nombre.           Titulo del proyecto</a:t>
            </a:r>
            <a:endParaRPr lang="es-ES" dirty="0"/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215808" y="6448251"/>
            <a:ext cx="820688" cy="2931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12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2271F4-9B2C-DD4C-8013-2C86E0B2877D}" type="slidenum">
              <a:rPr lang="es-MX" sz="1000" b="0" smtClean="0"/>
              <a:t>‹Nr.›</a:t>
            </a:fld>
            <a:r>
              <a:rPr lang="es-MX" sz="1000" b="0" dirty="0" smtClean="0"/>
              <a:t> de 28</a:t>
            </a:r>
            <a:endParaRPr lang="es-MX" sz="10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marL="0" indent="0" algn="ct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Tx/>
        <a:buNone/>
        <a:defRPr sz="3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endA="300" endPos="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Arial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Arial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Arial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Arial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Arial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UCOL_escudo_circular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8640"/>
            <a:ext cx="1067823" cy="1055549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0" y="406405"/>
            <a:ext cx="90364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/>
              <a:t>Facultad de Contabilidad y Administración de Manzanillo</a:t>
            </a:r>
          </a:p>
          <a:p>
            <a:pPr algn="ctr"/>
            <a:r>
              <a:rPr lang="es-ES" dirty="0" smtClean="0"/>
              <a:t>Semana cultural 2017</a:t>
            </a:r>
            <a:endParaRPr lang="es-ES_tradnl" dirty="0"/>
          </a:p>
        </p:txBody>
      </p:sp>
      <p:sp>
        <p:nvSpPr>
          <p:cNvPr id="12" name="CuadroTexto 11"/>
          <p:cNvSpPr txBox="1"/>
          <p:nvPr/>
        </p:nvSpPr>
        <p:spPr>
          <a:xfrm>
            <a:off x="31496" y="2060848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Proyecto de tesis</a:t>
            </a:r>
          </a:p>
          <a:p>
            <a:pPr algn="ctr"/>
            <a:endParaRPr lang="es-ES" sz="2800" b="1" dirty="0" smtClean="0"/>
          </a:p>
          <a:p>
            <a:pPr algn="ctr"/>
            <a:r>
              <a:rPr lang="es-ES" sz="2800" b="1" dirty="0" smtClean="0"/>
              <a:t>TEMA: Nombre del tema del proyecto</a:t>
            </a:r>
            <a:endParaRPr lang="es-ES" sz="2800" dirty="0" smtClean="0"/>
          </a:p>
          <a:p>
            <a:pPr algn="ctr"/>
            <a:r>
              <a:rPr lang="es-ES" sz="2000" dirty="0" err="1" smtClean="0"/>
              <a:t>Alumn</a:t>
            </a:r>
            <a:r>
              <a:rPr lang="es-ES" sz="2000" dirty="0"/>
              <a:t>@</a:t>
            </a:r>
            <a:endParaRPr lang="es-ES" sz="2000" dirty="0" smtClean="0"/>
          </a:p>
          <a:p>
            <a:pPr algn="ctr"/>
            <a:r>
              <a:rPr lang="es-ES" sz="2000" dirty="0" err="1" smtClean="0"/>
              <a:t>Alumn</a:t>
            </a:r>
            <a:r>
              <a:rPr lang="es-ES" sz="2000" dirty="0" smtClean="0"/>
              <a:t>@</a:t>
            </a:r>
          </a:p>
          <a:p>
            <a:pPr algn="ctr"/>
            <a:r>
              <a:rPr lang="es-ES" sz="2000" dirty="0" err="1" smtClean="0"/>
              <a:t>Alumn</a:t>
            </a:r>
            <a:r>
              <a:rPr lang="es-ES" sz="2000" dirty="0" smtClean="0"/>
              <a:t>@</a:t>
            </a:r>
          </a:p>
          <a:p>
            <a:pPr algn="ctr"/>
            <a:endParaRPr lang="es-ES" sz="2000" dirty="0"/>
          </a:p>
          <a:p>
            <a:pPr algn="ctr"/>
            <a:r>
              <a:rPr lang="es-ES" sz="2000" smtClean="0"/>
              <a:t>ASESORES</a:t>
            </a:r>
          </a:p>
          <a:p>
            <a:pPr algn="r"/>
            <a:r>
              <a:rPr lang="es-ES" sz="2000" dirty="0" smtClean="0"/>
              <a:t>Mayo </a:t>
            </a:r>
            <a:r>
              <a:rPr lang="es-ES" sz="2000" dirty="0" smtClean="0"/>
              <a:t>de 2017</a:t>
            </a:r>
          </a:p>
        </p:txBody>
      </p:sp>
    </p:spTree>
    <p:extLst>
      <p:ext uri="{BB962C8B-B14F-4D97-AF65-F5344CB8AC3E}">
        <p14:creationId xmlns:p14="http://schemas.microsoft.com/office/powerpoint/2010/main" val="2707340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000" dirty="0" smtClean="0"/>
              <a:t>Bibliografía (Hasta dos páginas) </a:t>
            </a:r>
            <a:endParaRPr lang="es-ES" sz="2000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ES" smtClean="0"/>
              <a:t>Ap.Paterno, Materno y Nombre; Ap.Paterno, Materno y Nombre; Ap. Paterno, Materno y Nombre.           Titulo del proyecto</a:t>
            </a: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971600" y="908720"/>
            <a:ext cx="7632848" cy="6001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s-ES" sz="1400" dirty="0"/>
              <a:t>Consejo mexicano para la </a:t>
            </a:r>
            <a:r>
              <a:rPr lang="es-ES" sz="1400" dirty="0" err="1"/>
              <a:t>investigación</a:t>
            </a:r>
            <a:r>
              <a:rPr lang="es-ES" sz="1400" dirty="0"/>
              <a:t> y desarrollo de normas de </a:t>
            </a:r>
            <a:r>
              <a:rPr lang="es-ES" sz="1400" dirty="0" err="1"/>
              <a:t>información</a:t>
            </a:r>
            <a:r>
              <a:rPr lang="es-ES" sz="1400" dirty="0"/>
              <a:t> financiera (2017). Normas de </a:t>
            </a:r>
            <a:r>
              <a:rPr lang="es-ES" sz="1400" dirty="0" err="1"/>
              <a:t>información</a:t>
            </a:r>
            <a:r>
              <a:rPr lang="es-ES" sz="1400" dirty="0"/>
              <a:t> financiera. Disponible el 10/05/17 en: http://fcaenlinea1.unam.mx/anexos/1165/1165_u3_a1.pdf </a:t>
            </a:r>
            <a:endParaRPr lang="es-ES" sz="1400" dirty="0" smtClean="0"/>
          </a:p>
          <a:p>
            <a:pPr algn="just"/>
            <a:endParaRPr lang="es-ES" sz="1400" dirty="0"/>
          </a:p>
          <a:p>
            <a:pPr marL="285750" indent="-285750" algn="just">
              <a:buFont typeface="Arial"/>
              <a:buChar char="•"/>
            </a:pPr>
            <a:r>
              <a:rPr lang="es-ES" sz="1400" dirty="0" err="1"/>
              <a:t>Gómez</a:t>
            </a:r>
            <a:r>
              <a:rPr lang="es-ES" sz="1400" dirty="0"/>
              <a:t> et al., (2010). Tratamiento fiscal de las asociaciones en </a:t>
            </a:r>
            <a:r>
              <a:rPr lang="es-ES" sz="1400" dirty="0" err="1"/>
              <a:t>participación</a:t>
            </a:r>
            <a:r>
              <a:rPr lang="es-ES" sz="1400" dirty="0"/>
              <a:t>. Disponible el 10/05/17 en http://</a:t>
            </a:r>
            <a:r>
              <a:rPr lang="es-ES" sz="1400" dirty="0" err="1"/>
              <a:t>biblioteca.utec.edu.sv</a:t>
            </a:r>
            <a:r>
              <a:rPr lang="es-ES" sz="1400" dirty="0"/>
              <a:t>/</a:t>
            </a:r>
            <a:r>
              <a:rPr lang="es-ES" sz="1400" dirty="0" err="1"/>
              <a:t>siab</a:t>
            </a:r>
            <a:r>
              <a:rPr lang="es-ES" sz="1400" dirty="0"/>
              <a:t>/virtual/</a:t>
            </a:r>
            <a:r>
              <a:rPr lang="es-ES" sz="1400" dirty="0" err="1"/>
              <a:t>elibros_internet</a:t>
            </a:r>
            <a:r>
              <a:rPr lang="es-ES" sz="1400" dirty="0"/>
              <a:t>/55798.pdf </a:t>
            </a:r>
            <a:endParaRPr lang="es-ES" sz="1400" dirty="0" smtClean="0"/>
          </a:p>
          <a:p>
            <a:pPr algn="just"/>
            <a:endParaRPr lang="es-ES" sz="1400" dirty="0"/>
          </a:p>
          <a:p>
            <a:pPr marL="285750" indent="-285750" algn="just">
              <a:buFont typeface="Arial"/>
              <a:buChar char="•"/>
            </a:pPr>
            <a:r>
              <a:rPr lang="es-ES" sz="1400" dirty="0" err="1"/>
              <a:t>Gertz</a:t>
            </a:r>
            <a:r>
              <a:rPr lang="es-ES" sz="1400" dirty="0"/>
              <a:t> Manero Federico, (1976). Origen y </a:t>
            </a:r>
            <a:r>
              <a:rPr lang="es-ES" sz="1400" dirty="0" err="1"/>
              <a:t>evolución</a:t>
            </a:r>
            <a:r>
              <a:rPr lang="es-ES" sz="1400" dirty="0"/>
              <a:t> de la contabilidad. Disponible el 09/05/17 en: http://</a:t>
            </a:r>
            <a:r>
              <a:rPr lang="es-ES" sz="1400" dirty="0" err="1"/>
              <a:t>www.academia.edu</a:t>
            </a:r>
            <a:r>
              <a:rPr lang="es-ES" sz="1400" dirty="0"/>
              <a:t>/10445498/Origen_y_Evoluci%C3%B3n_de_la _Contabilidad </a:t>
            </a:r>
            <a:endParaRPr lang="es-ES" sz="1400" dirty="0" smtClean="0"/>
          </a:p>
          <a:p>
            <a:pPr algn="just"/>
            <a:endParaRPr lang="es-ES" sz="1400" dirty="0"/>
          </a:p>
          <a:p>
            <a:pPr marL="285750" indent="-285750" algn="just">
              <a:buFont typeface="Arial"/>
              <a:buChar char="•"/>
            </a:pPr>
            <a:r>
              <a:rPr lang="es-ES" sz="1400" dirty="0"/>
              <a:t>Lara Flores </a:t>
            </a:r>
            <a:r>
              <a:rPr lang="es-ES" sz="1400" dirty="0" err="1"/>
              <a:t>Elías</a:t>
            </a:r>
            <a:r>
              <a:rPr lang="es-ES" sz="1400" dirty="0"/>
              <a:t> (1999). Primer curso de contabilidad. Disponible el 10/05/17 en: http://</a:t>
            </a:r>
            <a:r>
              <a:rPr lang="es-ES" sz="1400" dirty="0" err="1"/>
              <a:t>contabilidadparatodos.com</a:t>
            </a:r>
            <a:r>
              <a:rPr lang="es-ES" sz="1400" dirty="0"/>
              <a:t>/libro-primer-curso-de-contabilidad- elias-lara-flores-trillas-16a-edicion/ </a:t>
            </a:r>
            <a:endParaRPr lang="es-ES" sz="1400" dirty="0" smtClean="0"/>
          </a:p>
          <a:p>
            <a:pPr algn="just"/>
            <a:endParaRPr lang="es-ES" sz="1400" dirty="0"/>
          </a:p>
          <a:p>
            <a:pPr marL="285750" indent="-285750" algn="just">
              <a:buFont typeface="Arial"/>
              <a:buChar char="•"/>
            </a:pPr>
            <a:r>
              <a:rPr lang="es-ES" sz="1400" dirty="0"/>
              <a:t>Osorio Atondo </a:t>
            </a:r>
            <a:r>
              <a:rPr lang="es-ES" sz="1400" dirty="0" err="1"/>
              <a:t>Jose</a:t>
            </a:r>
            <a:r>
              <a:rPr lang="es-ES" sz="1400" dirty="0"/>
              <a:t>́ Manuel, (2013). </a:t>
            </a:r>
            <a:r>
              <a:rPr lang="es-ES" sz="1400" dirty="0" err="1"/>
              <a:t>Análisis</a:t>
            </a:r>
            <a:r>
              <a:rPr lang="es-ES" sz="1400" dirty="0"/>
              <a:t> de la base gravable de los pagos provisionales del impuesto sobre la renta de las personas morales en </a:t>
            </a:r>
            <a:r>
              <a:rPr lang="es-ES" sz="1400" dirty="0" err="1"/>
              <a:t>México</a:t>
            </a:r>
            <a:r>
              <a:rPr lang="es-ES" sz="1400" dirty="0"/>
              <a:t>. Disponible el 10/05/17 en http://</a:t>
            </a:r>
            <a:r>
              <a:rPr lang="es-ES" sz="1400" dirty="0" err="1"/>
              <a:t>www.eumed.net</a:t>
            </a:r>
            <a:r>
              <a:rPr lang="es-ES" sz="1400" dirty="0"/>
              <a:t>/tesis- doctorales/2013/</a:t>
            </a:r>
            <a:r>
              <a:rPr lang="es-ES" sz="1400" dirty="0" err="1"/>
              <a:t>jmoa</a:t>
            </a:r>
            <a:r>
              <a:rPr lang="es-ES" sz="1400" dirty="0"/>
              <a:t>/impuesto-renta-</a:t>
            </a:r>
            <a:r>
              <a:rPr lang="es-ES" sz="1400" dirty="0" err="1"/>
              <a:t>antecedentes.html</a:t>
            </a:r>
            <a:r>
              <a:rPr lang="es-ES" sz="1400" dirty="0"/>
              <a:t> </a:t>
            </a:r>
            <a:endParaRPr lang="es-ES" sz="1400" dirty="0" smtClean="0"/>
          </a:p>
          <a:p>
            <a:pPr algn="just"/>
            <a:endParaRPr lang="es-ES" sz="1400" dirty="0"/>
          </a:p>
          <a:p>
            <a:pPr marL="285750" indent="-285750" algn="just">
              <a:buFont typeface="Arial"/>
              <a:buChar char="•"/>
            </a:pPr>
            <a:r>
              <a:rPr lang="es-ES" sz="1400" dirty="0" err="1"/>
              <a:t>Pérez</a:t>
            </a:r>
            <a:r>
              <a:rPr lang="es-ES" sz="1400" dirty="0"/>
              <a:t> </a:t>
            </a:r>
            <a:r>
              <a:rPr lang="es-ES" sz="1400" dirty="0" err="1"/>
              <a:t>Sánchez</a:t>
            </a:r>
            <a:r>
              <a:rPr lang="es-ES" sz="1400" dirty="0"/>
              <a:t> Armando, (2012). Comprobantes fiscales. Disponible el 10/05/17 en http://</a:t>
            </a:r>
            <a:r>
              <a:rPr lang="es-ES" sz="1400" dirty="0" err="1"/>
              <a:t>imcp.org.mx</a:t>
            </a:r>
            <a:r>
              <a:rPr lang="es-ES" sz="1400" dirty="0"/>
              <a:t>/IMG/</a:t>
            </a:r>
            <a:r>
              <a:rPr lang="es-ES" sz="1400" dirty="0" err="1"/>
              <a:t>pdf</a:t>
            </a:r>
            <a:r>
              <a:rPr lang="es-ES" sz="1400" dirty="0"/>
              <a:t>/Fiscoactualidades_junio_2012-13-bis.pdf </a:t>
            </a:r>
            <a:endParaRPr lang="es-ES" sz="1400" dirty="0" smtClean="0"/>
          </a:p>
          <a:p>
            <a:pPr algn="just"/>
            <a:endParaRPr lang="es-ES" sz="1400" dirty="0"/>
          </a:p>
          <a:p>
            <a:pPr marL="285750" indent="-285750" algn="just">
              <a:buFont typeface="Arial"/>
              <a:buChar char="•"/>
            </a:pPr>
            <a:r>
              <a:rPr lang="es-ES" sz="1400" dirty="0"/>
              <a:t>Romero </a:t>
            </a:r>
            <a:r>
              <a:rPr lang="es-ES" sz="1400" dirty="0" err="1"/>
              <a:t>López</a:t>
            </a:r>
            <a:r>
              <a:rPr lang="es-ES" sz="1400" dirty="0"/>
              <a:t> </a:t>
            </a:r>
            <a:r>
              <a:rPr lang="es-ES" sz="1400" dirty="0" err="1"/>
              <a:t>Álvaro</a:t>
            </a:r>
            <a:r>
              <a:rPr lang="es-ES" sz="1400" dirty="0"/>
              <a:t> Javier, (2012). Principios de la contabilidad. Disponible el 09/05/17 en http://</a:t>
            </a:r>
            <a:r>
              <a:rPr lang="es-ES" sz="1400" dirty="0" err="1"/>
              <a:t>contabilidadparatodos.com</a:t>
            </a:r>
            <a:r>
              <a:rPr lang="es-ES" sz="1400" dirty="0"/>
              <a:t>/libro-principios-contabilidad-</a:t>
            </a:r>
            <a:r>
              <a:rPr lang="es-ES" sz="1400" dirty="0" err="1"/>
              <a:t>alvaro</a:t>
            </a:r>
            <a:r>
              <a:rPr lang="es-ES" sz="1400" dirty="0"/>
              <a:t>- romero/ </a:t>
            </a:r>
            <a:endParaRPr lang="es-ES" sz="1400" dirty="0" smtClean="0"/>
          </a:p>
          <a:p>
            <a:pPr marL="285750" indent="-285750" algn="just">
              <a:buFont typeface="Arial"/>
              <a:buChar char="•"/>
            </a:pPr>
            <a:endParaRPr lang="es-ES" sz="1400" dirty="0"/>
          </a:p>
          <a:p>
            <a:pPr marL="285750" indent="-285750" algn="just">
              <a:buFont typeface="Arial"/>
              <a:buChar char="•"/>
            </a:pPr>
            <a:r>
              <a:rPr lang="es-ES" sz="1400" dirty="0" smtClean="0"/>
              <a:t>Vargas </a:t>
            </a:r>
            <a:r>
              <a:rPr lang="es-ES" sz="1400" dirty="0" err="1"/>
              <a:t>Hernández</a:t>
            </a:r>
            <a:r>
              <a:rPr lang="es-ES" sz="1400" dirty="0"/>
              <a:t> Elsa, (2010). Inicia la factura </a:t>
            </a:r>
            <a:r>
              <a:rPr lang="es-ES" sz="1400" dirty="0" err="1"/>
              <a:t>electrónica</a:t>
            </a:r>
            <a:r>
              <a:rPr lang="es-ES" sz="1400" dirty="0"/>
              <a:t>. Disponible el 10/05/17 en </a:t>
            </a:r>
            <a:r>
              <a:rPr lang="es-ES" sz="1400" dirty="0" err="1"/>
              <a:t>https</a:t>
            </a:r>
            <a:r>
              <a:rPr lang="es-ES" sz="1400" dirty="0"/>
              <a:t>://</a:t>
            </a:r>
            <a:r>
              <a:rPr lang="es-ES" sz="1400" dirty="0" err="1"/>
              <a:t>www.entrepreneur.com</a:t>
            </a:r>
            <a:r>
              <a:rPr lang="es-ES" sz="1400" dirty="0"/>
              <a:t>/</a:t>
            </a:r>
            <a:r>
              <a:rPr lang="es-ES" sz="1400" dirty="0" err="1"/>
              <a:t>article</a:t>
            </a:r>
            <a:r>
              <a:rPr lang="es-ES" sz="1400" dirty="0"/>
              <a:t>/263906 </a:t>
            </a:r>
          </a:p>
          <a:p>
            <a:pPr marL="342900" indent="-342900" algn="just">
              <a:buFont typeface="Arial"/>
              <a:buChar char="•"/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151722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UCOL_escudo_circular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8640"/>
            <a:ext cx="1067823" cy="1055549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0" y="406405"/>
            <a:ext cx="90364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/>
              <a:t>Facultad de Contabilidad y Administración de Manzanillo</a:t>
            </a:r>
          </a:p>
          <a:p>
            <a:pPr algn="ctr"/>
            <a:r>
              <a:rPr lang="es-ES" dirty="0" smtClean="0"/>
              <a:t>Semana cultural 2017</a:t>
            </a:r>
            <a:endParaRPr lang="es-ES_tradnl" dirty="0"/>
          </a:p>
        </p:txBody>
      </p:sp>
      <p:sp>
        <p:nvSpPr>
          <p:cNvPr id="12" name="CuadroTexto 11"/>
          <p:cNvSpPr txBox="1"/>
          <p:nvPr/>
        </p:nvSpPr>
        <p:spPr>
          <a:xfrm>
            <a:off x="31496" y="2060848"/>
            <a:ext cx="9144000" cy="3724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Proyecto de tesis</a:t>
            </a:r>
          </a:p>
          <a:p>
            <a:pPr algn="ctr"/>
            <a:endParaRPr lang="es-ES" sz="2800" b="1" dirty="0" smtClean="0"/>
          </a:p>
          <a:p>
            <a:pPr algn="ctr"/>
            <a:r>
              <a:rPr lang="es-ES" sz="2800" b="1" dirty="0" smtClean="0"/>
              <a:t>¿Comentarios o </a:t>
            </a:r>
            <a:r>
              <a:rPr lang="es-ES" sz="2800" b="1" dirty="0" err="1" smtClean="0"/>
              <a:t>sugereincias</a:t>
            </a:r>
            <a:r>
              <a:rPr lang="es-ES" sz="2800" b="1" dirty="0" smtClean="0"/>
              <a:t>?</a:t>
            </a:r>
          </a:p>
          <a:p>
            <a:pPr algn="ctr"/>
            <a:endParaRPr lang="es-ES" sz="2800" b="1" dirty="0" smtClean="0"/>
          </a:p>
          <a:p>
            <a:pPr algn="ctr"/>
            <a:r>
              <a:rPr lang="es-ES" sz="2800" b="1" dirty="0" smtClean="0"/>
              <a:t>TEMA: Nombre del tema del proyecto</a:t>
            </a:r>
            <a:endParaRPr lang="es-ES" sz="2800" dirty="0" smtClean="0"/>
          </a:p>
          <a:p>
            <a:pPr algn="ctr"/>
            <a:r>
              <a:rPr lang="es-ES" sz="2000" dirty="0" err="1" smtClean="0"/>
              <a:t>Alumn</a:t>
            </a:r>
            <a:r>
              <a:rPr lang="es-ES" sz="2000" dirty="0"/>
              <a:t>@</a:t>
            </a:r>
            <a:endParaRPr lang="es-ES" sz="2000" dirty="0" smtClean="0"/>
          </a:p>
          <a:p>
            <a:pPr algn="ctr"/>
            <a:r>
              <a:rPr lang="es-ES" sz="2000" dirty="0" err="1" smtClean="0"/>
              <a:t>Alumn</a:t>
            </a:r>
            <a:r>
              <a:rPr lang="es-ES" sz="2000" dirty="0" smtClean="0"/>
              <a:t>@</a:t>
            </a:r>
          </a:p>
          <a:p>
            <a:pPr algn="ctr"/>
            <a:r>
              <a:rPr lang="es-ES" sz="2000" dirty="0" err="1" smtClean="0"/>
              <a:t>Alumn</a:t>
            </a:r>
            <a:r>
              <a:rPr lang="es-ES" sz="2000" dirty="0" smtClean="0"/>
              <a:t>@</a:t>
            </a:r>
          </a:p>
          <a:p>
            <a:pPr algn="ctr"/>
            <a:endParaRPr lang="es-ES" sz="2000" dirty="0"/>
          </a:p>
          <a:p>
            <a:pPr algn="r"/>
            <a:r>
              <a:rPr lang="es-ES" sz="2000" dirty="0" smtClean="0"/>
              <a:t>Mayo de 2017</a:t>
            </a:r>
          </a:p>
        </p:txBody>
      </p:sp>
    </p:spTree>
    <p:extLst>
      <p:ext uri="{BB962C8B-B14F-4D97-AF65-F5344CB8AC3E}">
        <p14:creationId xmlns:p14="http://schemas.microsoft.com/office/powerpoint/2010/main" val="2734858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Justificación del problema objeto de estudio</a:t>
            </a:r>
            <a:endParaRPr lang="es-ES" dirty="0"/>
          </a:p>
        </p:txBody>
      </p:sp>
      <p:sp>
        <p:nvSpPr>
          <p:cNvPr id="3" name="Rectángulo 2"/>
          <p:cNvSpPr/>
          <p:nvPr/>
        </p:nvSpPr>
        <p:spPr>
          <a:xfrm>
            <a:off x="827584" y="908721"/>
            <a:ext cx="79208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baseline="30000" dirty="0" smtClean="0"/>
              <a:t>En máximo dos diapositivas, se debe explicar *preferentemente con esquemas*, cual es la dimensión social-económica del problema que se aborda </a:t>
            </a:r>
            <a:endParaRPr lang="es-ES" sz="32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ES" smtClean="0"/>
              <a:t>Ap.Paterno, Materno y Nombre; Ap.Paterno, Materno y Nombre; Ap. Paterno, Materno y Nombre.           Titulo del proyecto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5582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</a:t>
            </a:r>
            <a:endParaRPr lang="es-ES" dirty="0"/>
          </a:p>
        </p:txBody>
      </p:sp>
      <p:sp>
        <p:nvSpPr>
          <p:cNvPr id="3" name="Rectángulo 2"/>
          <p:cNvSpPr/>
          <p:nvPr/>
        </p:nvSpPr>
        <p:spPr>
          <a:xfrm>
            <a:off x="827584" y="908721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Mencionar el general.</a:t>
            </a:r>
          </a:p>
          <a:p>
            <a:endParaRPr lang="es-ES" sz="2400" dirty="0"/>
          </a:p>
          <a:p>
            <a:endParaRPr lang="es-ES" sz="2400" dirty="0" smtClean="0"/>
          </a:p>
          <a:p>
            <a:endParaRPr lang="es-ES" sz="2400" dirty="0"/>
          </a:p>
          <a:p>
            <a:endParaRPr lang="es-ES" sz="2400" dirty="0" smtClean="0"/>
          </a:p>
          <a:p>
            <a:r>
              <a:rPr lang="es-ES" sz="2400" dirty="0" smtClean="0"/>
              <a:t>Mencionar los específicos (Si los hay)</a:t>
            </a:r>
            <a:endParaRPr lang="es-ES" sz="20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ES" smtClean="0"/>
              <a:t>Ap.Paterno, Materno y Nombre; Ap.Paterno, Materno y Nombre; Ap. Paterno, Materno y Nombre.           Titulo del proyecto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3195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Delimitación profesional-académica-legal</a:t>
            </a: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ES" smtClean="0"/>
              <a:t>Ap.Paterno, Materno y Nombre; Ap.Paterno, Materno y Nombre; Ap. Paterno, Materno y Nombre.           Titulo del proyecto</a:t>
            </a:r>
            <a:endParaRPr lang="es-ES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20613"/>
              </p:ext>
            </p:extLst>
          </p:nvPr>
        </p:nvGraphicFramePr>
        <p:xfrm>
          <a:off x="971600" y="908720"/>
          <a:ext cx="7704855" cy="55758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8285"/>
                <a:gridCol w="1097131"/>
                <a:gridCol w="4039439"/>
              </a:tblGrid>
              <a:tr h="483077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AUTOR</a:t>
                      </a:r>
                      <a:endParaRPr lang="es-E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AÑO</a:t>
                      </a:r>
                      <a:endParaRPr lang="es-E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APORTACIÓN</a:t>
                      </a:r>
                      <a:endParaRPr lang="es-E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19">
                <a:tc>
                  <a:txBody>
                    <a:bodyPr/>
                    <a:lstStyle/>
                    <a:p>
                      <a:r>
                        <a:rPr lang="es-ES" dirty="0" smtClean="0"/>
                        <a:t>CFF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2017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Art.</a:t>
                      </a:r>
                      <a:r>
                        <a:rPr lang="es-ES" baseline="0" dirty="0" smtClean="0"/>
                        <a:t> Dos define a las contribuciones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es-ES" dirty="0" smtClean="0"/>
                        <a:t>LSS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2017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Define las aportaciones de seguridad social de acuerdo cl Art. Dos del CFF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es-ES" dirty="0" smtClean="0"/>
                        <a:t>Moore</a:t>
                      </a:r>
                      <a:r>
                        <a:rPr lang="es-ES" baseline="0" dirty="0" smtClean="0"/>
                        <a:t> y </a:t>
                      </a:r>
                      <a:r>
                        <a:rPr lang="es-ES" baseline="0" dirty="0" err="1" smtClean="0"/>
                        <a:t>Lowe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2014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Definen al </a:t>
                      </a:r>
                      <a:r>
                        <a:rPr lang="es-ES" dirty="0" err="1" smtClean="0"/>
                        <a:t>outsourcing</a:t>
                      </a:r>
                      <a:r>
                        <a:rPr lang="es-ES" dirty="0" smtClean="0"/>
                        <a:t> como un sistema para lograr la competitividad.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056">
                <a:tc>
                  <a:txBody>
                    <a:bodyPr/>
                    <a:lstStyle/>
                    <a:p>
                      <a:r>
                        <a:rPr lang="es-ES" dirty="0" smtClean="0"/>
                        <a:t>CINIF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2016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Establece en la NIF D4 el tratamiento diferido</a:t>
                      </a:r>
                      <a:r>
                        <a:rPr lang="es-ES" baseline="0" dirty="0" smtClean="0"/>
                        <a:t> de los impuestos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23">
                <a:tc>
                  <a:txBody>
                    <a:bodyPr/>
                    <a:lstStyle/>
                    <a:p>
                      <a:r>
                        <a:rPr lang="es-ES" dirty="0" smtClean="0"/>
                        <a:t>IFAC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2010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Publica 36 NIAs revisadas y reeditadas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281">
                <a:tc>
                  <a:txBody>
                    <a:bodyPr/>
                    <a:lstStyle/>
                    <a:p>
                      <a:r>
                        <a:rPr lang="es-ES" dirty="0" smtClean="0"/>
                        <a:t>IASB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2009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Publica la IAS sobre diferimiento de utilidades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786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Sthepen</a:t>
                      </a:r>
                      <a:r>
                        <a:rPr lang="es-ES" dirty="0" smtClean="0"/>
                        <a:t> y Ross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2000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Publican la Teoría de agencia, bajo la cual se explica el concepto de competitividad 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7289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Porter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1990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Define</a:t>
                      </a:r>
                      <a:r>
                        <a:rPr lang="es-ES" baseline="0" dirty="0" smtClean="0"/>
                        <a:t> la competitividad y el capital intelectual</a:t>
                      </a:r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856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Metodología</a:t>
            </a: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ES" smtClean="0"/>
              <a:t>Ap.Paterno, Materno y Nombre; Ap.Paterno, Materno y Nombre; Ap. Paterno, Materno y Nombre.           Titulo del proyecto</a:t>
            </a:r>
            <a:endParaRPr lang="es-ES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002567"/>
              </p:ext>
            </p:extLst>
          </p:nvPr>
        </p:nvGraphicFramePr>
        <p:xfrm>
          <a:off x="899592" y="908721"/>
          <a:ext cx="7776864" cy="53035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2288"/>
                <a:gridCol w="5184576"/>
              </a:tblGrid>
              <a:tr h="1080119">
                <a:tc>
                  <a:txBody>
                    <a:bodyPr/>
                    <a:lstStyle/>
                    <a:p>
                      <a:r>
                        <a:rPr lang="es-ES" dirty="0" smtClean="0"/>
                        <a:t>Método para obtener información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A) Se revisarán leyes, reglamentos y actas de empresa.</a:t>
                      </a:r>
                    </a:p>
                    <a:p>
                      <a:pPr algn="just"/>
                      <a:r>
                        <a:rPr lang="es-ES" dirty="0" smtClean="0"/>
                        <a:t>B) Se</a:t>
                      </a:r>
                      <a:r>
                        <a:rPr lang="es-ES" baseline="0" dirty="0" smtClean="0"/>
                        <a:t> estudiarán los estatutos de la Empresa X SA de CV</a:t>
                      </a:r>
                      <a:endParaRPr lang="es-ES" dirty="0"/>
                    </a:p>
                  </a:txBody>
                  <a:tcPr/>
                </a:tc>
              </a:tr>
              <a:tr h="974905">
                <a:tc>
                  <a:txBody>
                    <a:bodyPr/>
                    <a:lstStyle/>
                    <a:p>
                      <a:r>
                        <a:rPr lang="es-ES" dirty="0" smtClean="0"/>
                        <a:t>Universo</a:t>
                      </a:r>
                      <a:r>
                        <a:rPr lang="es-ES" baseline="0" dirty="0" smtClean="0"/>
                        <a:t> o colectivo analizado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Todas las empresas maniobristas domiciliadas</a:t>
                      </a:r>
                      <a:r>
                        <a:rPr lang="es-ES" baseline="0" dirty="0" smtClean="0"/>
                        <a:t> en Manzanillo.</a:t>
                      </a:r>
                    </a:p>
                    <a:p>
                      <a:endParaRPr lang="es-ES" baseline="0" dirty="0" smtClean="0"/>
                    </a:p>
                    <a:p>
                      <a:r>
                        <a:rPr lang="es-ES" baseline="0" dirty="0" smtClean="0"/>
                        <a:t>La empresa X SA de CV</a:t>
                      </a:r>
                    </a:p>
                    <a:p>
                      <a:endParaRPr lang="es-ES" baseline="0" dirty="0" smtClean="0"/>
                    </a:p>
                    <a:p>
                      <a:r>
                        <a:rPr lang="es-ES" baseline="0" dirty="0" smtClean="0"/>
                        <a:t>Todos los patrones según la definición de la LSS</a:t>
                      </a:r>
                      <a:endParaRPr lang="es-ES" dirty="0"/>
                    </a:p>
                  </a:txBody>
                  <a:tcPr/>
                </a:tc>
              </a:tr>
              <a:tr h="974905">
                <a:tc>
                  <a:txBody>
                    <a:bodyPr/>
                    <a:lstStyle/>
                    <a:p>
                      <a:r>
                        <a:rPr lang="es-ES" dirty="0" smtClean="0"/>
                        <a:t>Objetivos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ES" dirty="0" smtClean="0"/>
                        <a:t>A) Identificar</a:t>
                      </a:r>
                      <a:r>
                        <a:rPr lang="es-ES" baseline="0" dirty="0" smtClean="0"/>
                        <a:t> cuantos patrones se benefician con los estímulos fiscales?</a:t>
                      </a:r>
                    </a:p>
                    <a:p>
                      <a:pPr marL="0" indent="0">
                        <a:buNone/>
                      </a:pPr>
                      <a:r>
                        <a:rPr lang="es-ES" baseline="0" dirty="0" smtClean="0"/>
                        <a:t>B) Averiguar si trabajadores están de acuerdo con los beneficios fiscales utilizados por su patrón</a:t>
                      </a:r>
                      <a:endParaRPr lang="es-ES" dirty="0"/>
                    </a:p>
                  </a:txBody>
                  <a:tcPr/>
                </a:tc>
              </a:tr>
              <a:tr h="974905">
                <a:tc>
                  <a:txBody>
                    <a:bodyPr/>
                    <a:lstStyle/>
                    <a:p>
                      <a:r>
                        <a:rPr lang="es-ES" dirty="0" smtClean="0"/>
                        <a:t>Pregunta(s) de investigación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es-ES" dirty="0" smtClean="0"/>
                        <a:t>¿A</a:t>
                      </a:r>
                      <a:r>
                        <a:rPr lang="es-ES" baseline="0" dirty="0" smtClean="0"/>
                        <a:t> cuantos patrones benefician los estímulos fiscales?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es-ES" baseline="0" dirty="0" smtClean="0"/>
                        <a:t>¿cuántos trabajadores están de acuerdo con los beneficios fiscales utilizados por su patrón?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966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propuesta de la tesis</a:t>
            </a: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ES" smtClean="0"/>
              <a:t>Ap.Paterno, Materno y Nombre; Ap.Paterno, Materno y Nombre; Ap. Paterno, Materno y Nombre.           Titulo del proyecto</a:t>
            </a:r>
            <a:endParaRPr lang="es-ES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641169"/>
              </p:ext>
            </p:extLst>
          </p:nvPr>
        </p:nvGraphicFramePr>
        <p:xfrm>
          <a:off x="899592" y="908721"/>
          <a:ext cx="7776864" cy="53640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2288"/>
                <a:gridCol w="5184576"/>
              </a:tblGrid>
              <a:tr h="1080119">
                <a:tc>
                  <a:txBody>
                    <a:bodyPr/>
                    <a:lstStyle/>
                    <a:p>
                      <a:r>
                        <a:rPr lang="es-ES" dirty="0" smtClean="0"/>
                        <a:t>Capitulo 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Análisis de las contribuciones y su evolución desde 1990 hasta el 2017.</a:t>
                      </a:r>
                    </a:p>
                    <a:p>
                      <a:pPr algn="just"/>
                      <a:endParaRPr lang="es-ES" dirty="0" smtClean="0"/>
                    </a:p>
                    <a:p>
                      <a:pPr algn="just"/>
                      <a:r>
                        <a:rPr lang="es-ES" dirty="0" smtClean="0"/>
                        <a:t>Descripción y análisis de la empresa objeto de estudio.</a:t>
                      </a:r>
                      <a:endParaRPr lang="es-ES" dirty="0"/>
                    </a:p>
                  </a:txBody>
                  <a:tcPr/>
                </a:tc>
              </a:tr>
              <a:tr h="974905">
                <a:tc>
                  <a:txBody>
                    <a:bodyPr/>
                    <a:lstStyle/>
                    <a:p>
                      <a:r>
                        <a:rPr lang="es-ES" dirty="0" smtClean="0"/>
                        <a:t>Capitulo II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Comparación de los estímulos</a:t>
                      </a:r>
                      <a:r>
                        <a:rPr lang="es-ES" baseline="0" dirty="0" smtClean="0"/>
                        <a:t> fiscales desde 1990 hasta el 2017.</a:t>
                      </a:r>
                    </a:p>
                    <a:p>
                      <a:pPr algn="just"/>
                      <a:endParaRPr lang="es-ES" baseline="0" dirty="0" smtClean="0"/>
                    </a:p>
                    <a:p>
                      <a:pPr algn="just"/>
                      <a:r>
                        <a:rPr lang="es-ES" baseline="0" dirty="0" smtClean="0"/>
                        <a:t>Revisión de la situación fiscal dela empresa X SA de CV</a:t>
                      </a:r>
                      <a:endParaRPr lang="es-ES" dirty="0"/>
                    </a:p>
                  </a:txBody>
                  <a:tcPr/>
                </a:tc>
              </a:tr>
              <a:tr h="974905">
                <a:tc>
                  <a:txBody>
                    <a:bodyPr/>
                    <a:lstStyle/>
                    <a:p>
                      <a:r>
                        <a:rPr lang="es-ES" dirty="0" smtClean="0"/>
                        <a:t>Capitulo III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es-ES" dirty="0" smtClean="0"/>
                        <a:t>Estudio practico</a:t>
                      </a:r>
                      <a:r>
                        <a:rPr lang="es-ES" baseline="0" dirty="0" smtClean="0"/>
                        <a:t> y comparativo de los estímulos fiscales en la LISR actual y la anterior a 2014.</a:t>
                      </a:r>
                    </a:p>
                    <a:p>
                      <a:pPr marL="0" indent="0" algn="just">
                        <a:buNone/>
                      </a:pPr>
                      <a:endParaRPr lang="es-ES" baseline="0" dirty="0" smtClean="0"/>
                    </a:p>
                    <a:p>
                      <a:pPr marL="0" indent="0" algn="just">
                        <a:buNone/>
                      </a:pPr>
                      <a:r>
                        <a:rPr lang="es-ES" baseline="0" dirty="0" smtClean="0"/>
                        <a:t>Revisión documental y determinación de utilidades en la empresa X SA de CV</a:t>
                      </a:r>
                    </a:p>
                  </a:txBody>
                  <a:tcPr/>
                </a:tc>
              </a:tr>
              <a:tr h="974905">
                <a:tc>
                  <a:txBody>
                    <a:bodyPr/>
                    <a:lstStyle/>
                    <a:p>
                      <a:r>
                        <a:rPr lang="es-ES" dirty="0" smtClean="0"/>
                        <a:t>Capitulo IV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ES" dirty="0" smtClean="0"/>
                        <a:t>Discusión de resultados, conclusiones y comentarios finales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3755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000" dirty="0" smtClean="0"/>
              <a:t>Capitulo I: La importancia de la contabilidad y auditoría en el mundo</a:t>
            </a:r>
            <a:endParaRPr lang="es-ES" sz="2000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ES" smtClean="0"/>
              <a:t>Ap.Paterno, Materno y Nombre; Ap.Paterno, Materno y Nombre; Ap. Paterno, Materno y Nombre.           Titulo del proyecto</a:t>
            </a:r>
            <a:endParaRPr lang="es-E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449412"/>
              </p:ext>
            </p:extLst>
          </p:nvPr>
        </p:nvGraphicFramePr>
        <p:xfrm>
          <a:off x="827584" y="836710"/>
          <a:ext cx="7776864" cy="2784225"/>
        </p:xfrm>
        <a:graphic>
          <a:graphicData uri="http://schemas.openxmlformats.org/drawingml/2006/table">
            <a:tbl>
              <a:tblPr/>
              <a:tblGrid>
                <a:gridCol w="1944216"/>
                <a:gridCol w="1944216"/>
                <a:gridCol w="1944216"/>
                <a:gridCol w="1944216"/>
              </a:tblGrid>
              <a:tr h="55015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EMPRESA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INGRESOS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EMPLEOS GENERADOS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PAISES EN LOS QUE TIENE PRESENCIA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694">
                <a:tc>
                  <a:txBody>
                    <a:bodyPr/>
                    <a:lstStyle/>
                    <a:p>
                      <a:pPr algn="just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PricewaterhouseCoopers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28.2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155,000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694">
                <a:tc>
                  <a:txBody>
                    <a:bodyPr/>
                    <a:lstStyle/>
                    <a:p>
                      <a:pPr algn="just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Deloitte Touche Tohmatsu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27.4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165,000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386">
                <a:tc>
                  <a:txBody>
                    <a:bodyPr/>
                    <a:lstStyle/>
                    <a:p>
                      <a:pPr algn="just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Ernst &amp; Young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24.5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135,000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386">
                <a:tc>
                  <a:txBody>
                    <a:bodyPr/>
                    <a:lstStyle/>
                    <a:p>
                      <a:pPr algn="just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KPMG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22.7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137,000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2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TOTALES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102.8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592,000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143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538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En promedio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110555569"/>
              </p:ext>
            </p:extLst>
          </p:nvPr>
        </p:nvGraphicFramePr>
        <p:xfrm>
          <a:off x="899592" y="3861048"/>
          <a:ext cx="7632848" cy="2463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7415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633"/>
            <a:ext cx="8424936" cy="576063"/>
          </a:xfrm>
        </p:spPr>
        <p:txBody>
          <a:bodyPr/>
          <a:lstStyle/>
          <a:p>
            <a:r>
              <a:rPr lang="es-CL" kern="1200" dirty="0" smtClean="0"/>
              <a:t>Capitulo I: Estructura IFRS=NIIF</a:t>
            </a:r>
            <a:endParaRPr lang="en-US" kern="1200" dirty="0"/>
          </a:p>
        </p:txBody>
      </p:sp>
      <p:graphicFrame>
        <p:nvGraphicFramePr>
          <p:cNvPr id="518188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159048"/>
              </p:ext>
            </p:extLst>
          </p:nvPr>
        </p:nvGraphicFramePr>
        <p:xfrm>
          <a:off x="755575" y="930275"/>
          <a:ext cx="7920113" cy="3629529"/>
        </p:xfrm>
        <a:graphic>
          <a:graphicData uri="http://schemas.openxmlformats.org/drawingml/2006/table">
            <a:tbl>
              <a:tblPr/>
              <a:tblGrid>
                <a:gridCol w="1534551"/>
                <a:gridCol w="4641824"/>
                <a:gridCol w="1743738"/>
              </a:tblGrid>
              <a:tr h="7070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pitchFamily="34" charset="0"/>
                        <a:buNone/>
                        <a:tabLst/>
                      </a:pPr>
                      <a:endParaRPr kumimoji="0" 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EYInterstate" pitchFamily="2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pitchFamily="34" charset="0"/>
                        <a:buNone/>
                        <a:tabLst/>
                      </a:pPr>
                      <a:endParaRPr kumimoji="0" 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EYInterstate" pitchFamily="2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pitchFamily="34" charset="0"/>
                        <a:buNone/>
                        <a:tabLst/>
                      </a:pPr>
                      <a:endParaRPr kumimoji="0" 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EYInterstate" pitchFamily="2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6836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pitchFamily="34" charset="0"/>
                        <a:buNone/>
                        <a:tabLst/>
                      </a:pPr>
                      <a:endParaRPr kumimoji="0" 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EYInterstate" pitchFamily="2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pitchFamily="34" charset="0"/>
                        <a:buNone/>
                        <a:tabLst/>
                      </a:pPr>
                      <a:endParaRPr kumimoji="0" 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EYInterstate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pitchFamily="34" charset="0"/>
                        <a:buNone/>
                        <a:tabLst/>
                      </a:pPr>
                      <a:endParaRPr kumimoji="0" lang="es-C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pitchFamily="34" charset="0"/>
                        <a:buNone/>
                        <a:tabLst/>
                      </a:pPr>
                      <a:endParaRPr kumimoji="0" lang="es-C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pitchFamily="34" charset="0"/>
                        <a:buNone/>
                        <a:tabLst/>
                      </a:pPr>
                      <a:endParaRPr kumimoji="0" lang="es-C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pitchFamily="34" charset="0"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Normativo</a:t>
                      </a:r>
                      <a:endParaRPr kumimoji="0" 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80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pitchFamily="34" charset="0"/>
                        <a:buNone/>
                        <a:tabLst/>
                      </a:pPr>
                      <a:endParaRPr kumimoji="0" 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EYInterstate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pitchFamily="34" charset="0"/>
                        <a:buNone/>
                        <a:tabLst/>
                      </a:pPr>
                      <a:endParaRPr kumimoji="0" lang="es-C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pitchFamily="34" charset="0"/>
                        <a:buNone/>
                        <a:tabLst/>
                      </a:pPr>
                      <a:r>
                        <a:rPr kumimoji="0" lang="es-C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Interpretación</a:t>
                      </a:r>
                      <a:endParaRPr kumimoji="0" 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80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pitchFamily="34" charset="0"/>
                        <a:buNone/>
                        <a:tabLst/>
                      </a:pPr>
                      <a:endParaRPr kumimoji="0" 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EYInterstate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pitchFamily="34" charset="0"/>
                        <a:buNone/>
                        <a:tabLst/>
                      </a:pPr>
                      <a:endParaRPr kumimoji="0" lang="es-E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46464"/>
                        </a:solidFill>
                        <a:effectLst/>
                        <a:latin typeface="EYInterstate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10" name="Text Box 31"/>
          <p:cNvSpPr txBox="1">
            <a:spLocks noChangeArrowheads="1"/>
          </p:cNvSpPr>
          <p:nvPr/>
        </p:nvSpPr>
        <p:spPr bwMode="auto">
          <a:xfrm>
            <a:off x="1752778" y="1651000"/>
            <a:ext cx="720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400" dirty="0">
                <a:solidFill>
                  <a:srgbClr val="000000"/>
                </a:solidFill>
                <a:latin typeface="+mn-lt"/>
              </a:rPr>
              <a:t>2004</a:t>
            </a:r>
            <a:endParaRPr lang="es-ES" sz="1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18176" name="AutoShape 32"/>
          <p:cNvSpPr>
            <a:spLocks noChangeArrowheads="1"/>
          </p:cNvSpPr>
          <p:nvPr/>
        </p:nvSpPr>
        <p:spPr bwMode="auto">
          <a:xfrm>
            <a:off x="2095500" y="2171700"/>
            <a:ext cx="2197100" cy="519113"/>
          </a:xfrm>
          <a:prstGeom prst="flowChartProcess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CL" sz="1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NIC - IAS “Revisadas”</a:t>
            </a:r>
          </a:p>
          <a:p>
            <a:pPr algn="ctr">
              <a:defRPr/>
            </a:pPr>
            <a:r>
              <a:rPr lang="es-CL" sz="1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1 - 41</a:t>
            </a:r>
            <a:endParaRPr lang="es-ES" sz="1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8212" name="AutoShape 33"/>
          <p:cNvSpPr>
            <a:spLocks noChangeArrowheads="1"/>
          </p:cNvSpPr>
          <p:nvPr/>
        </p:nvSpPr>
        <p:spPr bwMode="auto">
          <a:xfrm>
            <a:off x="611560" y="2662238"/>
            <a:ext cx="1337890" cy="1376362"/>
          </a:xfrm>
          <a:prstGeom prst="verticalScroll">
            <a:avLst>
              <a:gd name="adj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L" sz="1400" b="1" dirty="0">
                <a:latin typeface="+mn-lt"/>
              </a:rPr>
              <a:t>NIC- IAS</a:t>
            </a:r>
          </a:p>
          <a:p>
            <a:pPr algn="ctr"/>
            <a:r>
              <a:rPr lang="es-CL" sz="1400" b="1" dirty="0">
                <a:latin typeface="+mn-lt"/>
              </a:rPr>
              <a:t>Antiguas</a:t>
            </a:r>
            <a:endParaRPr lang="es-ES" sz="1400" b="1" dirty="0">
              <a:latin typeface="+mn-lt"/>
            </a:endParaRPr>
          </a:p>
        </p:txBody>
      </p:sp>
      <p:sp>
        <p:nvSpPr>
          <p:cNvPr id="518178" name="AutoShape 34"/>
          <p:cNvSpPr>
            <a:spLocks noChangeArrowheads="1"/>
          </p:cNvSpPr>
          <p:nvPr/>
        </p:nvSpPr>
        <p:spPr bwMode="auto">
          <a:xfrm>
            <a:off x="5062538" y="2166938"/>
            <a:ext cx="1655762" cy="519112"/>
          </a:xfrm>
          <a:prstGeom prst="flowChartProcess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CL" sz="1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NIIF - </a:t>
            </a:r>
            <a:r>
              <a:rPr lang="es-CL" sz="1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IFRS </a:t>
            </a:r>
            <a:endParaRPr lang="es-CL" sz="1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  <a:p>
            <a:pPr algn="ctr">
              <a:defRPr/>
            </a:pPr>
            <a:r>
              <a:rPr lang="es-CL" sz="1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1 - </a:t>
            </a:r>
            <a:r>
              <a:rPr lang="es-CL" sz="1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15</a:t>
            </a:r>
            <a:endParaRPr lang="es-ES" sz="1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518179" name="AutoShape 35"/>
          <p:cNvSpPr>
            <a:spLocks noChangeArrowheads="1"/>
          </p:cNvSpPr>
          <p:nvPr/>
        </p:nvSpPr>
        <p:spPr bwMode="auto">
          <a:xfrm>
            <a:off x="2470150" y="3187700"/>
            <a:ext cx="1152525" cy="596900"/>
          </a:xfrm>
          <a:prstGeom prst="flowChartProcess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CL" sz="1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SIC</a:t>
            </a:r>
          </a:p>
          <a:p>
            <a:pPr algn="ctr">
              <a:defRPr/>
            </a:pPr>
            <a:r>
              <a:rPr lang="es-CL" sz="1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1 - 32</a:t>
            </a:r>
            <a:endParaRPr lang="es-ES" sz="1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518180" name="AutoShape 36"/>
          <p:cNvSpPr>
            <a:spLocks noChangeArrowheads="1"/>
          </p:cNvSpPr>
          <p:nvPr/>
        </p:nvSpPr>
        <p:spPr bwMode="auto">
          <a:xfrm>
            <a:off x="5349875" y="3187700"/>
            <a:ext cx="1152525" cy="546100"/>
          </a:xfrm>
          <a:prstGeom prst="flowChartProcess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CL" sz="1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IFRIC</a:t>
            </a:r>
          </a:p>
          <a:p>
            <a:pPr algn="ctr">
              <a:defRPr/>
            </a:pPr>
            <a:r>
              <a:rPr lang="es-CL" sz="1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1 - </a:t>
            </a:r>
            <a:r>
              <a:rPr lang="es-CL" sz="1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21</a:t>
            </a:r>
            <a:endParaRPr lang="es-ES" sz="1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518181" name="AutoShape 37"/>
          <p:cNvSpPr>
            <a:spLocks noChangeArrowheads="1"/>
          </p:cNvSpPr>
          <p:nvPr/>
        </p:nvSpPr>
        <p:spPr bwMode="auto">
          <a:xfrm>
            <a:off x="2384425" y="4129088"/>
            <a:ext cx="4248150" cy="290512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CL" sz="1400" b="1" dirty="0" smtClean="0">
                <a:solidFill>
                  <a:schemeClr val="bg1"/>
                </a:solidFill>
                <a:latin typeface="+mn-lt"/>
              </a:rPr>
              <a:t>Framework = Marco </a:t>
            </a:r>
            <a:r>
              <a:rPr lang="es-CL" sz="1400" b="1" dirty="0">
                <a:solidFill>
                  <a:schemeClr val="bg1"/>
                </a:solidFill>
                <a:latin typeface="+mn-lt"/>
              </a:rPr>
              <a:t>Conceptual</a:t>
            </a:r>
            <a:endParaRPr lang="es-ES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217" name="Line 38"/>
          <p:cNvSpPr>
            <a:spLocks noChangeShapeType="1"/>
          </p:cNvSpPr>
          <p:nvPr/>
        </p:nvSpPr>
        <p:spPr bwMode="auto">
          <a:xfrm flipH="1">
            <a:off x="3419872" y="1556792"/>
            <a:ext cx="552450" cy="26670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8218" name="Line 39"/>
          <p:cNvSpPr>
            <a:spLocks noChangeShapeType="1"/>
          </p:cNvSpPr>
          <p:nvPr/>
        </p:nvSpPr>
        <p:spPr bwMode="auto">
          <a:xfrm>
            <a:off x="4788024" y="1556792"/>
            <a:ext cx="581025" cy="26670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8219" name="Line 40"/>
          <p:cNvSpPr>
            <a:spLocks noChangeShapeType="1"/>
          </p:cNvSpPr>
          <p:nvPr/>
        </p:nvSpPr>
        <p:spPr bwMode="auto">
          <a:xfrm>
            <a:off x="3044825" y="2700338"/>
            <a:ext cx="0" cy="4159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8220" name="AutoShape 41"/>
          <p:cNvSpPr>
            <a:spLocks/>
          </p:cNvSpPr>
          <p:nvPr/>
        </p:nvSpPr>
        <p:spPr bwMode="auto">
          <a:xfrm rot="-5400000">
            <a:off x="4363244" y="2310606"/>
            <a:ext cx="260350" cy="3182938"/>
          </a:xfrm>
          <a:prstGeom prst="leftBrace">
            <a:avLst>
              <a:gd name="adj1" fmla="val 73523"/>
              <a:gd name="adj2" fmla="val 50000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 sz="1400"/>
          </a:p>
        </p:txBody>
      </p:sp>
      <p:sp>
        <p:nvSpPr>
          <p:cNvPr id="8221" name="Line 43"/>
          <p:cNvSpPr>
            <a:spLocks noChangeShapeType="1"/>
          </p:cNvSpPr>
          <p:nvPr/>
        </p:nvSpPr>
        <p:spPr bwMode="auto">
          <a:xfrm>
            <a:off x="479425" y="2014538"/>
            <a:ext cx="7920038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8222" name="Line 40"/>
          <p:cNvSpPr>
            <a:spLocks noChangeShapeType="1"/>
          </p:cNvSpPr>
          <p:nvPr/>
        </p:nvSpPr>
        <p:spPr bwMode="auto">
          <a:xfrm>
            <a:off x="5889625" y="2725738"/>
            <a:ext cx="0" cy="4159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  <p:sp>
        <p:nvSpPr>
          <p:cNvPr id="8223" name="TextBox 22"/>
          <p:cNvSpPr txBox="1">
            <a:spLocks noChangeArrowheads="1"/>
          </p:cNvSpPr>
          <p:nvPr/>
        </p:nvSpPr>
        <p:spPr bwMode="auto">
          <a:xfrm>
            <a:off x="683568" y="4597400"/>
            <a:ext cx="4241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Font typeface="Arial" pitchFamily="34" charset="0"/>
              <a:buChar char="•"/>
            </a:pPr>
            <a:r>
              <a:rPr lang="es-MX" sz="1200" dirty="0">
                <a:latin typeface="+mn-lt"/>
              </a:rPr>
              <a:t>NIC – Normas Internacionales de Contabilidad</a:t>
            </a:r>
          </a:p>
          <a:p>
            <a:pPr algn="l">
              <a:spcBef>
                <a:spcPct val="0"/>
              </a:spcBef>
              <a:buFont typeface="Arial" pitchFamily="34" charset="0"/>
              <a:buChar char="•"/>
            </a:pPr>
            <a:endParaRPr lang="es-MX" sz="1200" dirty="0">
              <a:latin typeface="+mn-lt"/>
            </a:endParaRPr>
          </a:p>
          <a:p>
            <a:pPr algn="l">
              <a:spcBef>
                <a:spcPct val="0"/>
              </a:spcBef>
              <a:buFont typeface="Arial" pitchFamily="34" charset="0"/>
              <a:buChar char="•"/>
            </a:pPr>
            <a:r>
              <a:rPr lang="es-MX" sz="1200" dirty="0">
                <a:latin typeface="+mn-lt"/>
              </a:rPr>
              <a:t>NIIF – Normas Internacionales de Información Financiera</a:t>
            </a:r>
          </a:p>
          <a:p>
            <a:pPr algn="l">
              <a:spcBef>
                <a:spcPct val="0"/>
              </a:spcBef>
              <a:buFont typeface="Arial" pitchFamily="34" charset="0"/>
              <a:buChar char="•"/>
            </a:pPr>
            <a:endParaRPr lang="es-MX" sz="1200" dirty="0">
              <a:latin typeface="+mn-lt"/>
            </a:endParaRPr>
          </a:p>
          <a:p>
            <a:pPr algn="l">
              <a:spcBef>
                <a:spcPct val="0"/>
              </a:spcBef>
              <a:buFont typeface="Arial" pitchFamily="34" charset="0"/>
              <a:buChar char="•"/>
            </a:pPr>
            <a:r>
              <a:rPr lang="es-MX" sz="1200" dirty="0">
                <a:latin typeface="+mn-lt"/>
              </a:rPr>
              <a:t>CI – Comité de Interpretaciones</a:t>
            </a:r>
          </a:p>
          <a:p>
            <a:pPr algn="l">
              <a:spcBef>
                <a:spcPct val="0"/>
              </a:spcBef>
              <a:buFont typeface="Arial" pitchFamily="34" charset="0"/>
              <a:buChar char="•"/>
            </a:pPr>
            <a:endParaRPr lang="es-MX" sz="1200" dirty="0">
              <a:latin typeface="+mn-lt"/>
            </a:endParaRPr>
          </a:p>
          <a:p>
            <a:pPr algn="l">
              <a:spcBef>
                <a:spcPct val="0"/>
              </a:spcBef>
              <a:buFont typeface="Arial" pitchFamily="34" charset="0"/>
              <a:buChar char="•"/>
            </a:pPr>
            <a:r>
              <a:rPr lang="es-MX" sz="1200" dirty="0">
                <a:latin typeface="+mn-lt"/>
              </a:rPr>
              <a:t>CINIIF – Comité Internacional de Interpretación de Información Financiera</a:t>
            </a:r>
          </a:p>
          <a:p>
            <a:pPr algn="l">
              <a:buFont typeface="Arial" pitchFamily="34" charset="0"/>
              <a:buChar char="•"/>
            </a:pPr>
            <a:endParaRPr lang="es-MX" sz="1200" dirty="0">
              <a:latin typeface="+mn-lt"/>
            </a:endParaRPr>
          </a:p>
        </p:txBody>
      </p:sp>
      <p:sp>
        <p:nvSpPr>
          <p:cNvPr id="8224" name="TextBox 23"/>
          <p:cNvSpPr txBox="1">
            <a:spLocks noChangeArrowheads="1"/>
          </p:cNvSpPr>
          <p:nvPr/>
        </p:nvSpPr>
        <p:spPr bwMode="auto">
          <a:xfrm>
            <a:off x="4938712" y="4597400"/>
            <a:ext cx="42418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Font typeface="Arial" pitchFamily="34" charset="0"/>
              <a:buChar char="•"/>
            </a:pPr>
            <a:r>
              <a:rPr lang="es-MX" sz="1200" dirty="0">
                <a:latin typeface="+mn-lt"/>
              </a:rPr>
              <a:t>IAS: International </a:t>
            </a:r>
            <a:r>
              <a:rPr lang="es-MX" sz="1200" dirty="0" err="1">
                <a:latin typeface="+mn-lt"/>
              </a:rPr>
              <a:t>Accounting</a:t>
            </a:r>
            <a:r>
              <a:rPr lang="es-MX" sz="1200" dirty="0">
                <a:latin typeface="+mn-lt"/>
              </a:rPr>
              <a:t> </a:t>
            </a:r>
            <a:r>
              <a:rPr lang="es-MX" sz="1200" dirty="0" err="1">
                <a:latin typeface="+mn-lt"/>
              </a:rPr>
              <a:t>Standards</a:t>
            </a:r>
            <a:endParaRPr lang="es-MX" sz="1200" dirty="0">
              <a:latin typeface="+mn-lt"/>
            </a:endParaRPr>
          </a:p>
          <a:p>
            <a:pPr algn="l">
              <a:spcBef>
                <a:spcPct val="0"/>
              </a:spcBef>
              <a:buFont typeface="Arial" pitchFamily="34" charset="0"/>
              <a:buChar char="•"/>
            </a:pPr>
            <a:endParaRPr lang="es-MX" sz="1200" dirty="0">
              <a:latin typeface="+mn-lt"/>
            </a:endParaRPr>
          </a:p>
          <a:p>
            <a:pPr algn="l">
              <a:spcBef>
                <a:spcPct val="0"/>
              </a:spcBef>
              <a:buFont typeface="Arial" pitchFamily="34" charset="0"/>
              <a:buChar char="•"/>
            </a:pPr>
            <a:r>
              <a:rPr lang="es-MX" sz="1200" dirty="0" smtClean="0">
                <a:latin typeface="+mn-lt"/>
              </a:rPr>
              <a:t>IFRS </a:t>
            </a:r>
            <a:r>
              <a:rPr lang="es-MX" sz="1200" dirty="0">
                <a:latin typeface="+mn-lt"/>
              </a:rPr>
              <a:t>– International </a:t>
            </a:r>
            <a:r>
              <a:rPr lang="es-MX" sz="1200" dirty="0" err="1">
                <a:latin typeface="+mn-lt"/>
              </a:rPr>
              <a:t>Financial</a:t>
            </a:r>
            <a:r>
              <a:rPr lang="es-MX" sz="1200" dirty="0">
                <a:latin typeface="+mn-lt"/>
              </a:rPr>
              <a:t> </a:t>
            </a:r>
            <a:r>
              <a:rPr lang="es-MX" sz="1200" dirty="0" err="1">
                <a:latin typeface="+mn-lt"/>
              </a:rPr>
              <a:t>Reporting</a:t>
            </a:r>
            <a:r>
              <a:rPr lang="es-MX" sz="1200" dirty="0">
                <a:latin typeface="+mn-lt"/>
              </a:rPr>
              <a:t> </a:t>
            </a:r>
            <a:r>
              <a:rPr lang="es-MX" sz="1200" dirty="0" err="1">
                <a:latin typeface="+mn-lt"/>
              </a:rPr>
              <a:t>Standards</a:t>
            </a:r>
            <a:endParaRPr lang="es-MX" sz="1200" dirty="0">
              <a:latin typeface="+mn-lt"/>
            </a:endParaRPr>
          </a:p>
          <a:p>
            <a:pPr algn="l">
              <a:spcBef>
                <a:spcPct val="0"/>
              </a:spcBef>
              <a:buFont typeface="Arial" pitchFamily="34" charset="0"/>
              <a:buChar char="•"/>
            </a:pPr>
            <a:endParaRPr lang="es-MX" sz="1200" dirty="0">
              <a:latin typeface="+mn-lt"/>
            </a:endParaRPr>
          </a:p>
          <a:p>
            <a:pPr algn="l">
              <a:spcBef>
                <a:spcPct val="0"/>
              </a:spcBef>
              <a:buFont typeface="Arial" pitchFamily="34" charset="0"/>
              <a:buChar char="•"/>
            </a:pPr>
            <a:r>
              <a:rPr lang="es-MX" sz="1200" dirty="0">
                <a:latin typeface="+mn-lt"/>
              </a:rPr>
              <a:t>SIC – </a:t>
            </a:r>
            <a:r>
              <a:rPr lang="es-MX" sz="1200" dirty="0" err="1">
                <a:latin typeface="+mn-lt"/>
              </a:rPr>
              <a:t>Standing</a:t>
            </a:r>
            <a:r>
              <a:rPr lang="es-MX" sz="1200" dirty="0">
                <a:latin typeface="+mn-lt"/>
              </a:rPr>
              <a:t> </a:t>
            </a:r>
            <a:r>
              <a:rPr lang="es-MX" sz="1200" dirty="0" err="1">
                <a:latin typeface="+mn-lt"/>
              </a:rPr>
              <a:t>Interpretations</a:t>
            </a:r>
            <a:r>
              <a:rPr lang="es-MX" sz="1200" dirty="0">
                <a:latin typeface="+mn-lt"/>
              </a:rPr>
              <a:t> </a:t>
            </a:r>
            <a:r>
              <a:rPr lang="es-MX" sz="1200" dirty="0" err="1">
                <a:latin typeface="+mn-lt"/>
              </a:rPr>
              <a:t>Committee</a:t>
            </a:r>
            <a:endParaRPr lang="es-MX" sz="1200" dirty="0">
              <a:latin typeface="+mn-lt"/>
            </a:endParaRPr>
          </a:p>
          <a:p>
            <a:pPr algn="l">
              <a:spcBef>
                <a:spcPct val="0"/>
              </a:spcBef>
              <a:buFont typeface="Arial" pitchFamily="34" charset="0"/>
              <a:buChar char="•"/>
            </a:pPr>
            <a:endParaRPr lang="es-MX" sz="1200" dirty="0">
              <a:latin typeface="+mn-lt"/>
            </a:endParaRPr>
          </a:p>
          <a:p>
            <a:pPr algn="l">
              <a:spcBef>
                <a:spcPct val="0"/>
              </a:spcBef>
              <a:buFont typeface="Arial" pitchFamily="34" charset="0"/>
              <a:buChar char="•"/>
            </a:pPr>
            <a:r>
              <a:rPr lang="es-MX" sz="1200" dirty="0">
                <a:latin typeface="+mn-lt"/>
              </a:rPr>
              <a:t>IFRIC – International </a:t>
            </a:r>
            <a:r>
              <a:rPr lang="es-MX" sz="1200" dirty="0" err="1">
                <a:latin typeface="+mn-lt"/>
              </a:rPr>
              <a:t>Financial</a:t>
            </a:r>
            <a:r>
              <a:rPr lang="es-MX" sz="1200" dirty="0">
                <a:latin typeface="+mn-lt"/>
              </a:rPr>
              <a:t> </a:t>
            </a:r>
            <a:r>
              <a:rPr lang="es-MX" sz="1200" dirty="0" err="1">
                <a:latin typeface="+mn-lt"/>
              </a:rPr>
              <a:t>Reporting</a:t>
            </a:r>
            <a:r>
              <a:rPr lang="es-MX" sz="1200" dirty="0">
                <a:latin typeface="+mn-lt"/>
              </a:rPr>
              <a:t> </a:t>
            </a:r>
            <a:r>
              <a:rPr lang="es-MX" sz="1200" dirty="0" err="1">
                <a:latin typeface="+mn-lt"/>
              </a:rPr>
              <a:t>Interpretations</a:t>
            </a:r>
            <a:r>
              <a:rPr lang="es-MX" sz="1200" dirty="0">
                <a:latin typeface="+mn-lt"/>
              </a:rPr>
              <a:t> </a:t>
            </a:r>
            <a:r>
              <a:rPr lang="es-MX" sz="1200" dirty="0" err="1">
                <a:latin typeface="+mn-lt"/>
              </a:rPr>
              <a:t>Committee</a:t>
            </a:r>
            <a:endParaRPr lang="es-MX" sz="1200" dirty="0">
              <a:latin typeface="+mn-lt"/>
            </a:endParaRPr>
          </a:p>
          <a:p>
            <a:pPr algn="l">
              <a:spcBef>
                <a:spcPct val="0"/>
              </a:spcBef>
            </a:pPr>
            <a:endParaRPr lang="es-MX" sz="1200" dirty="0">
              <a:latin typeface="+mn-lt"/>
            </a:endParaRPr>
          </a:p>
          <a:p>
            <a:pPr algn="l">
              <a:spcBef>
                <a:spcPct val="0"/>
              </a:spcBef>
            </a:pPr>
            <a:endParaRPr lang="es-MX" sz="1200" dirty="0">
              <a:latin typeface="+mn-lt"/>
            </a:endParaRPr>
          </a:p>
          <a:p>
            <a:pPr algn="l">
              <a:buFont typeface="Arial" pitchFamily="34" charset="0"/>
              <a:buChar char="•"/>
            </a:pPr>
            <a:endParaRPr lang="es-MX" sz="1200" dirty="0">
              <a:latin typeface="+mn-lt"/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692696"/>
            <a:ext cx="3378200" cy="864096"/>
          </a:xfrm>
          <a:prstGeom prst="rect">
            <a:avLst/>
          </a:prstGeom>
        </p:spPr>
      </p:pic>
      <p:sp>
        <p:nvSpPr>
          <p:cNvPr id="21" name="Marcador de pie de página 2"/>
          <p:cNvSpPr>
            <a:spLocks noGrp="1"/>
          </p:cNvSpPr>
          <p:nvPr>
            <p:ph type="ftr" sz="quarter" idx="11"/>
          </p:nvPr>
        </p:nvSpPr>
        <p:spPr>
          <a:xfrm rot="16200000">
            <a:off x="-2535013" y="3551237"/>
            <a:ext cx="5801073" cy="372021"/>
          </a:xfrm>
        </p:spPr>
        <p:txBody>
          <a:bodyPr/>
          <a:lstStyle/>
          <a:p>
            <a:pPr lvl="0"/>
            <a:r>
              <a:rPr lang="es-ES" smtClean="0"/>
              <a:t>Ap.Paterno, Materno y Nombre; Ap.Paterno, Materno y Nombre; Ap. Paterno, Materno y Nombre.           Titulo del proyecto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5537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000" dirty="0" smtClean="0"/>
              <a:t>Bibliografía (Hasta dos páginas) </a:t>
            </a:r>
            <a:endParaRPr lang="es-ES" sz="2000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ES" smtClean="0"/>
              <a:t>Ap.Paterno, Materno y Nombre; Ap.Paterno, Materno y Nombre; Ap. Paterno, Materno y Nombre.           Titulo del proyecto</a:t>
            </a: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971600" y="908720"/>
            <a:ext cx="7632848" cy="6001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s-ES" sz="1400" dirty="0"/>
              <a:t>Consejo mexicano para la </a:t>
            </a:r>
            <a:r>
              <a:rPr lang="es-ES" sz="1400" dirty="0" err="1"/>
              <a:t>investigación</a:t>
            </a:r>
            <a:r>
              <a:rPr lang="es-ES" sz="1400" dirty="0"/>
              <a:t> y desarrollo de normas de </a:t>
            </a:r>
            <a:r>
              <a:rPr lang="es-ES" sz="1400" dirty="0" err="1"/>
              <a:t>información</a:t>
            </a:r>
            <a:r>
              <a:rPr lang="es-ES" sz="1400" dirty="0"/>
              <a:t> financiera (2017). Normas de </a:t>
            </a:r>
            <a:r>
              <a:rPr lang="es-ES" sz="1400" dirty="0" err="1"/>
              <a:t>información</a:t>
            </a:r>
            <a:r>
              <a:rPr lang="es-ES" sz="1400" dirty="0"/>
              <a:t> financiera. Disponible el 10/05/17 en: http://fcaenlinea1.unam.mx/anexos/1165/1165_u3_a1.pdf </a:t>
            </a:r>
            <a:endParaRPr lang="es-ES" sz="1400" dirty="0" smtClean="0"/>
          </a:p>
          <a:p>
            <a:pPr algn="just"/>
            <a:endParaRPr lang="es-ES" sz="1400" dirty="0"/>
          </a:p>
          <a:p>
            <a:pPr marL="285750" indent="-285750" algn="just">
              <a:buFont typeface="Arial"/>
              <a:buChar char="•"/>
            </a:pPr>
            <a:r>
              <a:rPr lang="es-ES" sz="1400" dirty="0" err="1"/>
              <a:t>Gómez</a:t>
            </a:r>
            <a:r>
              <a:rPr lang="es-ES" sz="1400" dirty="0"/>
              <a:t> et al., (2010). Tratamiento fiscal de las asociaciones en </a:t>
            </a:r>
            <a:r>
              <a:rPr lang="es-ES" sz="1400" dirty="0" err="1"/>
              <a:t>participación</a:t>
            </a:r>
            <a:r>
              <a:rPr lang="es-ES" sz="1400" dirty="0"/>
              <a:t>. Disponible el 10/05/17 en http://</a:t>
            </a:r>
            <a:r>
              <a:rPr lang="es-ES" sz="1400" dirty="0" err="1"/>
              <a:t>biblioteca.utec.edu.sv</a:t>
            </a:r>
            <a:r>
              <a:rPr lang="es-ES" sz="1400" dirty="0"/>
              <a:t>/</a:t>
            </a:r>
            <a:r>
              <a:rPr lang="es-ES" sz="1400" dirty="0" err="1"/>
              <a:t>siab</a:t>
            </a:r>
            <a:r>
              <a:rPr lang="es-ES" sz="1400" dirty="0"/>
              <a:t>/virtual/</a:t>
            </a:r>
            <a:r>
              <a:rPr lang="es-ES" sz="1400" dirty="0" err="1"/>
              <a:t>elibros_internet</a:t>
            </a:r>
            <a:r>
              <a:rPr lang="es-ES" sz="1400" dirty="0"/>
              <a:t>/55798.pdf </a:t>
            </a:r>
            <a:endParaRPr lang="es-ES" sz="1400" dirty="0" smtClean="0"/>
          </a:p>
          <a:p>
            <a:pPr algn="just"/>
            <a:endParaRPr lang="es-ES" sz="1400" dirty="0"/>
          </a:p>
          <a:p>
            <a:pPr marL="285750" indent="-285750" algn="just">
              <a:buFont typeface="Arial"/>
              <a:buChar char="•"/>
            </a:pPr>
            <a:r>
              <a:rPr lang="es-ES" sz="1400" dirty="0" err="1"/>
              <a:t>Gertz</a:t>
            </a:r>
            <a:r>
              <a:rPr lang="es-ES" sz="1400" dirty="0"/>
              <a:t> Manero Federico, (1976). Origen y </a:t>
            </a:r>
            <a:r>
              <a:rPr lang="es-ES" sz="1400" dirty="0" err="1"/>
              <a:t>evolución</a:t>
            </a:r>
            <a:r>
              <a:rPr lang="es-ES" sz="1400" dirty="0"/>
              <a:t> de la contabilidad. Disponible el 09/05/17 en: http://</a:t>
            </a:r>
            <a:r>
              <a:rPr lang="es-ES" sz="1400" dirty="0" err="1"/>
              <a:t>www.academia.edu</a:t>
            </a:r>
            <a:r>
              <a:rPr lang="es-ES" sz="1400" dirty="0"/>
              <a:t>/10445498/Origen_y_Evoluci%C3%B3n_de_la _Contabilidad </a:t>
            </a:r>
            <a:endParaRPr lang="es-ES" sz="1400" dirty="0" smtClean="0"/>
          </a:p>
          <a:p>
            <a:pPr algn="just"/>
            <a:endParaRPr lang="es-ES" sz="1400" dirty="0"/>
          </a:p>
          <a:p>
            <a:pPr marL="285750" indent="-285750" algn="just">
              <a:buFont typeface="Arial"/>
              <a:buChar char="•"/>
            </a:pPr>
            <a:r>
              <a:rPr lang="es-ES" sz="1400" dirty="0"/>
              <a:t>Lara Flores </a:t>
            </a:r>
            <a:r>
              <a:rPr lang="es-ES" sz="1400" dirty="0" err="1"/>
              <a:t>Elías</a:t>
            </a:r>
            <a:r>
              <a:rPr lang="es-ES" sz="1400" dirty="0"/>
              <a:t> (1999). Primer curso de contabilidad. Disponible el 10/05/17 en: http://</a:t>
            </a:r>
            <a:r>
              <a:rPr lang="es-ES" sz="1400" dirty="0" err="1"/>
              <a:t>contabilidadparatodos.com</a:t>
            </a:r>
            <a:r>
              <a:rPr lang="es-ES" sz="1400" dirty="0"/>
              <a:t>/libro-primer-curso-de-contabilidad- elias-lara-flores-trillas-16a-edicion/ </a:t>
            </a:r>
            <a:endParaRPr lang="es-ES" sz="1400" dirty="0" smtClean="0"/>
          </a:p>
          <a:p>
            <a:pPr algn="just"/>
            <a:endParaRPr lang="es-ES" sz="1400" dirty="0"/>
          </a:p>
          <a:p>
            <a:pPr marL="285750" indent="-285750" algn="just">
              <a:buFont typeface="Arial"/>
              <a:buChar char="•"/>
            </a:pPr>
            <a:r>
              <a:rPr lang="es-ES" sz="1400" dirty="0"/>
              <a:t>Osorio Atondo </a:t>
            </a:r>
            <a:r>
              <a:rPr lang="es-ES" sz="1400" dirty="0" err="1"/>
              <a:t>Jose</a:t>
            </a:r>
            <a:r>
              <a:rPr lang="es-ES" sz="1400" dirty="0"/>
              <a:t>́ Manuel, (2013). </a:t>
            </a:r>
            <a:r>
              <a:rPr lang="es-ES" sz="1400" dirty="0" err="1"/>
              <a:t>Análisis</a:t>
            </a:r>
            <a:r>
              <a:rPr lang="es-ES" sz="1400" dirty="0"/>
              <a:t> de la base gravable de los pagos provisionales del impuesto sobre la renta de las personas morales en </a:t>
            </a:r>
            <a:r>
              <a:rPr lang="es-ES" sz="1400" dirty="0" err="1"/>
              <a:t>México</a:t>
            </a:r>
            <a:r>
              <a:rPr lang="es-ES" sz="1400" dirty="0"/>
              <a:t>. Disponible el 10/05/17 en http://</a:t>
            </a:r>
            <a:r>
              <a:rPr lang="es-ES" sz="1400" dirty="0" err="1"/>
              <a:t>www.eumed.net</a:t>
            </a:r>
            <a:r>
              <a:rPr lang="es-ES" sz="1400" dirty="0"/>
              <a:t>/tesis- doctorales/2013/</a:t>
            </a:r>
            <a:r>
              <a:rPr lang="es-ES" sz="1400" dirty="0" err="1"/>
              <a:t>jmoa</a:t>
            </a:r>
            <a:r>
              <a:rPr lang="es-ES" sz="1400" dirty="0"/>
              <a:t>/impuesto-renta-</a:t>
            </a:r>
            <a:r>
              <a:rPr lang="es-ES" sz="1400" dirty="0" err="1"/>
              <a:t>antecedentes.html</a:t>
            </a:r>
            <a:r>
              <a:rPr lang="es-ES" sz="1400" dirty="0"/>
              <a:t> </a:t>
            </a:r>
            <a:endParaRPr lang="es-ES" sz="1400" dirty="0" smtClean="0"/>
          </a:p>
          <a:p>
            <a:pPr algn="just"/>
            <a:endParaRPr lang="es-ES" sz="1400" dirty="0"/>
          </a:p>
          <a:p>
            <a:pPr marL="285750" indent="-285750" algn="just">
              <a:buFont typeface="Arial"/>
              <a:buChar char="•"/>
            </a:pPr>
            <a:r>
              <a:rPr lang="es-ES" sz="1400" dirty="0" err="1"/>
              <a:t>Pérez</a:t>
            </a:r>
            <a:r>
              <a:rPr lang="es-ES" sz="1400" dirty="0"/>
              <a:t> </a:t>
            </a:r>
            <a:r>
              <a:rPr lang="es-ES" sz="1400" dirty="0" err="1"/>
              <a:t>Sánchez</a:t>
            </a:r>
            <a:r>
              <a:rPr lang="es-ES" sz="1400" dirty="0"/>
              <a:t> Armando, (2012). Comprobantes fiscales. Disponible el 10/05/17 en http://</a:t>
            </a:r>
            <a:r>
              <a:rPr lang="es-ES" sz="1400" dirty="0" err="1"/>
              <a:t>imcp.org.mx</a:t>
            </a:r>
            <a:r>
              <a:rPr lang="es-ES" sz="1400" dirty="0"/>
              <a:t>/IMG/</a:t>
            </a:r>
            <a:r>
              <a:rPr lang="es-ES" sz="1400" dirty="0" err="1"/>
              <a:t>pdf</a:t>
            </a:r>
            <a:r>
              <a:rPr lang="es-ES" sz="1400" dirty="0"/>
              <a:t>/Fiscoactualidades_junio_2012-13-bis.pdf </a:t>
            </a:r>
            <a:endParaRPr lang="es-ES" sz="1400" dirty="0" smtClean="0"/>
          </a:p>
          <a:p>
            <a:pPr algn="just"/>
            <a:endParaRPr lang="es-ES" sz="1400" dirty="0"/>
          </a:p>
          <a:p>
            <a:pPr marL="285750" indent="-285750" algn="just">
              <a:buFont typeface="Arial"/>
              <a:buChar char="•"/>
            </a:pPr>
            <a:r>
              <a:rPr lang="es-ES" sz="1400" dirty="0"/>
              <a:t>Romero </a:t>
            </a:r>
            <a:r>
              <a:rPr lang="es-ES" sz="1400" dirty="0" err="1"/>
              <a:t>López</a:t>
            </a:r>
            <a:r>
              <a:rPr lang="es-ES" sz="1400" dirty="0"/>
              <a:t> </a:t>
            </a:r>
            <a:r>
              <a:rPr lang="es-ES" sz="1400" dirty="0" err="1"/>
              <a:t>Álvaro</a:t>
            </a:r>
            <a:r>
              <a:rPr lang="es-ES" sz="1400" dirty="0"/>
              <a:t> Javier, (2012). Principios de la contabilidad. Disponible el 09/05/17 en http://</a:t>
            </a:r>
            <a:r>
              <a:rPr lang="es-ES" sz="1400" dirty="0" err="1"/>
              <a:t>contabilidadparatodos.com</a:t>
            </a:r>
            <a:r>
              <a:rPr lang="es-ES" sz="1400" dirty="0"/>
              <a:t>/libro-principios-contabilidad-</a:t>
            </a:r>
            <a:r>
              <a:rPr lang="es-ES" sz="1400" dirty="0" err="1"/>
              <a:t>alvaro</a:t>
            </a:r>
            <a:r>
              <a:rPr lang="es-ES" sz="1400" dirty="0"/>
              <a:t>- romero/ </a:t>
            </a:r>
            <a:endParaRPr lang="es-ES" sz="1400" dirty="0" smtClean="0"/>
          </a:p>
          <a:p>
            <a:pPr marL="285750" indent="-285750" algn="just">
              <a:buFont typeface="Arial"/>
              <a:buChar char="•"/>
            </a:pPr>
            <a:endParaRPr lang="es-ES" sz="1400" dirty="0"/>
          </a:p>
          <a:p>
            <a:pPr marL="285750" indent="-285750" algn="just">
              <a:buFont typeface="Arial"/>
              <a:buChar char="•"/>
            </a:pPr>
            <a:r>
              <a:rPr lang="es-ES" sz="1400" dirty="0" smtClean="0"/>
              <a:t>Vargas </a:t>
            </a:r>
            <a:r>
              <a:rPr lang="es-ES" sz="1400" dirty="0" err="1"/>
              <a:t>Hernández</a:t>
            </a:r>
            <a:r>
              <a:rPr lang="es-ES" sz="1400" dirty="0"/>
              <a:t> Elsa, (2010). Inicia la factura </a:t>
            </a:r>
            <a:r>
              <a:rPr lang="es-ES" sz="1400" dirty="0" err="1"/>
              <a:t>electrónica</a:t>
            </a:r>
            <a:r>
              <a:rPr lang="es-ES" sz="1400" dirty="0"/>
              <a:t>. Disponible el 10/05/17 en </a:t>
            </a:r>
            <a:r>
              <a:rPr lang="es-ES" sz="1400" dirty="0" err="1"/>
              <a:t>https</a:t>
            </a:r>
            <a:r>
              <a:rPr lang="es-ES" sz="1400" dirty="0"/>
              <a:t>://</a:t>
            </a:r>
            <a:r>
              <a:rPr lang="es-ES" sz="1400" dirty="0" err="1"/>
              <a:t>www.entrepreneur.com</a:t>
            </a:r>
            <a:r>
              <a:rPr lang="es-ES" sz="1400" dirty="0"/>
              <a:t>/</a:t>
            </a:r>
            <a:r>
              <a:rPr lang="es-ES" sz="1400" dirty="0" err="1"/>
              <a:t>article</a:t>
            </a:r>
            <a:r>
              <a:rPr lang="es-ES" sz="1400" dirty="0"/>
              <a:t>/263906 </a:t>
            </a:r>
          </a:p>
          <a:p>
            <a:pPr marL="342900" indent="-342900" algn="just">
              <a:buFont typeface="Arial"/>
              <a:buChar char="•"/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897581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nstalación integrada">
  <a:themeElements>
    <a:clrScheme name="Centrado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stalación integrad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Instalación integrada.thmx</Template>
  <TotalTime>244944</TotalTime>
  <Words>1463</Words>
  <Application>Microsoft Macintosh PowerPoint</Application>
  <PresentationFormat>Presentación en pantalla (4:3)</PresentationFormat>
  <Paragraphs>195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Instalación integrada</vt:lpstr>
      <vt:lpstr>Presentación de PowerPoint</vt:lpstr>
      <vt:lpstr>Justificación del problema objeto de estudio</vt:lpstr>
      <vt:lpstr>Objetivos</vt:lpstr>
      <vt:lpstr>Delimitación profesional-académica-legal</vt:lpstr>
      <vt:lpstr>Metodología</vt:lpstr>
      <vt:lpstr>Estructura propuesta de la tesis</vt:lpstr>
      <vt:lpstr>Capitulo I: La importancia de la contabilidad y auditoría en el mundo</vt:lpstr>
      <vt:lpstr>Capitulo I: Estructura IFRS=NIIF</vt:lpstr>
      <vt:lpstr>Bibliografía (Hasta dos páginas) </vt:lpstr>
      <vt:lpstr>Bibliografía (Hasta dos páginas) </vt:lpstr>
      <vt:lpstr>Presentación de PowerPoint</vt:lpstr>
    </vt:vector>
  </TitlesOfParts>
  <Manager/>
  <Company>Universidad de Colima &amp; Auditax</Company>
  <LinksUpToDate>false</LinksUpToDate>
  <SharedDoc>false</SharedDoc>
  <HyperlinkBase>www.audytax.mx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Normas lnternacionales de Educación Contable y el Currículo Uníversitario en Améríca Latina</dc:title>
  <dc:subject/>
  <dc:creator>Dr. Sergio Iván Ramírez Cacho</dc:creator>
  <cp:keywords/>
  <dc:description>www.audytax.mx</dc:description>
  <cp:lastModifiedBy>Sergio Cacho</cp:lastModifiedBy>
  <cp:revision>949</cp:revision>
  <cp:lastPrinted>2017-05-11T19:13:33Z</cp:lastPrinted>
  <dcterms:created xsi:type="dcterms:W3CDTF">2012-01-27T02:33:00Z</dcterms:created>
  <dcterms:modified xsi:type="dcterms:W3CDTF">2017-05-17T00:17:12Z</dcterms:modified>
  <cp:category/>
</cp:coreProperties>
</file>